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3" r:id="rId4"/>
  </p:sldMasterIdLst>
  <p:sldIdLst>
    <p:sldId id="263" r:id="rId5"/>
    <p:sldId id="257" r:id="rId6"/>
    <p:sldId id="264" r:id="rId7"/>
    <p:sldId id="258" r:id="rId8"/>
    <p:sldId id="259" r:id="rId9"/>
    <p:sldId id="267" r:id="rId10"/>
    <p:sldId id="270" r:id="rId11"/>
    <p:sldId id="268" r:id="rId12"/>
    <p:sldId id="271" r:id="rId13"/>
    <p:sldId id="260" r:id="rId14"/>
    <p:sldId id="261" r:id="rId15"/>
    <p:sldId id="269" r:id="rId16"/>
    <p:sldId id="266"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EDFE"/>
    <a:srgbClr val="05061B"/>
    <a:srgbClr val="4C6D68"/>
    <a:srgbClr val="5B88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574" autoAdjust="0"/>
    <p:restoredTop sz="94619" autoAdjust="0"/>
  </p:normalViewPr>
  <p:slideViewPr>
    <p:cSldViewPr snapToGrid="0">
      <p:cViewPr varScale="1">
        <p:scale>
          <a:sx n="86" d="100"/>
          <a:sy n="86" d="100"/>
        </p:scale>
        <p:origin x="51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4/16/2020</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4/16/2020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23329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4/16/2020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510073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4/16/2020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4/16/2020</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4/16/2020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4/16/2020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4/16/2020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4/16/2020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4/16/2020</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4/16/2020</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4/16/2020</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 id="2147483664" r:id="rId10"/>
    <p:sldLayoutId id="2147483666"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E192707B-B929-41A7-9B41-E959A1C68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flower, bird&#10;&#10;Description automatically generated">
            <a:extLst>
              <a:ext uri="{FF2B5EF4-FFF2-40B4-BE49-F238E27FC236}">
                <a16:creationId xmlns:a16="http://schemas.microsoft.com/office/drawing/2014/main" id="{EDE048CE-F010-459E-8C8E-1B155076114E}"/>
              </a:ext>
            </a:extLst>
          </p:cNvPr>
          <p:cNvPicPr>
            <a:picLocks noChangeAspect="1"/>
          </p:cNvPicPr>
          <p:nvPr/>
        </p:nvPicPr>
        <p:blipFill rotWithShape="1">
          <a:blip r:embed="rId2">
            <a:alphaModFix amt="35000"/>
          </a:blip>
          <a:srcRect r="-3" b="57"/>
          <a:stretch/>
        </p:blipFill>
        <p:spPr>
          <a:xfrm>
            <a:off x="20" y="10"/>
            <a:ext cx="12191980" cy="6857990"/>
          </a:xfrm>
          <a:prstGeom prst="rect">
            <a:avLst/>
          </a:prstGeom>
        </p:spPr>
      </p:pic>
      <p:sp>
        <p:nvSpPr>
          <p:cNvPr id="36" name="Rectangle 35">
            <a:extLst>
              <a:ext uri="{FF2B5EF4-FFF2-40B4-BE49-F238E27FC236}">
                <a16:creationId xmlns:a16="http://schemas.microsoft.com/office/drawing/2014/main" id="{8FB4235C-4505-46C7-AD8F-8769A1972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noFill/>
          <a:ln w="6350" cap="sq" cmpd="sng" algn="ctr">
            <a:solidFill>
              <a:schemeClr val="tx1"/>
            </a:solidFill>
            <a:prstDash val="solid"/>
            <a:miter lim="800000"/>
          </a:ln>
          <a:effectLst>
            <a:softEdge rad="0"/>
          </a:effectLst>
        </p:spPr>
      </p:sp>
      <p:pic>
        <p:nvPicPr>
          <p:cNvPr id="7" name="Picture 6" descr="A screenshot of a cell phone&#10;&#10;Description automatically generated">
            <a:extLst>
              <a:ext uri="{FF2B5EF4-FFF2-40B4-BE49-F238E27FC236}">
                <a16:creationId xmlns:a16="http://schemas.microsoft.com/office/drawing/2014/main" id="{62F23BAC-C840-46AE-905C-0E9E6F69C88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03168813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ose up of a device&#10;&#10;Description automatically generated">
            <a:extLst>
              <a:ext uri="{FF2B5EF4-FFF2-40B4-BE49-F238E27FC236}">
                <a16:creationId xmlns:a16="http://schemas.microsoft.com/office/drawing/2014/main" id="{C811E6D6-1002-4AD9-BC20-D39961A8993F}"/>
              </a:ext>
            </a:extLst>
          </p:cNvPr>
          <p:cNvPicPr>
            <a:picLocks noChangeAspect="1"/>
          </p:cNvPicPr>
          <p:nvPr/>
        </p:nvPicPr>
        <p:blipFill rotWithShape="1">
          <a:blip r:embed="rId2"/>
          <a:srcRect t="3492" r="-1" b="6484"/>
          <a:stretch/>
        </p:blipFill>
        <p:spPr>
          <a:xfrm>
            <a:off x="20" y="10"/>
            <a:ext cx="12188932" cy="6857990"/>
          </a:xfrm>
          <a:prstGeom prst="rect">
            <a:avLst/>
          </a:prstGeom>
        </p:spPr>
      </p:pic>
      <p:sp>
        <p:nvSpPr>
          <p:cNvPr id="25" name="Rectangle 20">
            <a:extLst>
              <a:ext uri="{FF2B5EF4-FFF2-40B4-BE49-F238E27FC236}">
                <a16:creationId xmlns:a16="http://schemas.microsoft.com/office/drawing/2014/main" id="{CD64F326-929E-45E2-B54D-DC7E1720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329" y="941695"/>
            <a:ext cx="5452527" cy="4974610"/>
          </a:xfrm>
          <a:prstGeom prst="rect">
            <a:avLst/>
          </a:prstGeom>
          <a:solidFill>
            <a:schemeClr val="bg1">
              <a:lumMod val="75000"/>
              <a:lumOff val="25000"/>
            </a:schemeClr>
          </a:solidFill>
          <a:ln w="6350" cap="sq" cmpd="sng" algn="ctr">
            <a:noFill/>
            <a:prstDash val="solid"/>
            <a:miter lim="800000"/>
          </a:ln>
          <a:effectLst/>
        </p:spPr>
      </p:sp>
      <p:sp>
        <p:nvSpPr>
          <p:cNvPr id="26" name="Rectangle 22">
            <a:extLst>
              <a:ext uri="{FF2B5EF4-FFF2-40B4-BE49-F238E27FC236}">
                <a16:creationId xmlns:a16="http://schemas.microsoft.com/office/drawing/2014/main" id="{7BFCDFD7-7B3B-4ED9-B533-34D0B3724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272" y="1106424"/>
            <a:ext cx="5120640" cy="4645152"/>
          </a:xfrm>
          <a:prstGeom prst="rect">
            <a:avLst/>
          </a:prstGeom>
          <a:noFill/>
          <a:ln w="6350" cap="sq" cmpd="sng" algn="ctr">
            <a:solidFill>
              <a:schemeClr val="tx1"/>
            </a:solidFill>
            <a:prstDash val="solid"/>
            <a:miter lim="800000"/>
          </a:ln>
          <a:effectLst>
            <a:softEdge rad="0"/>
          </a:effectLst>
        </p:spPr>
      </p:sp>
      <p:sp>
        <p:nvSpPr>
          <p:cNvPr id="6" name="Rectangle 5">
            <a:extLst>
              <a:ext uri="{FF2B5EF4-FFF2-40B4-BE49-F238E27FC236}">
                <a16:creationId xmlns:a16="http://schemas.microsoft.com/office/drawing/2014/main" id="{915E465D-DB9D-486C-B878-C018FAD0FAC5}"/>
              </a:ext>
            </a:extLst>
          </p:cNvPr>
          <p:cNvSpPr/>
          <p:nvPr/>
        </p:nvSpPr>
        <p:spPr>
          <a:xfrm>
            <a:off x="1267045" y="2134285"/>
            <a:ext cx="4828955" cy="3416320"/>
          </a:xfrm>
          <a:prstGeom prst="rect">
            <a:avLst/>
          </a:prstGeom>
        </p:spPr>
        <p:txBody>
          <a:bodyPr wrap="square">
            <a:spAutoFit/>
          </a:bodyPr>
          <a:lstStyle/>
          <a:p>
            <a:pPr algn="just"/>
            <a:r>
              <a:rPr lang="en-US" sz="2400" dirty="0"/>
              <a:t>Dynamic Programming is a method for solving a complex problem by breaking it down into a collection of simpler subproblems, solving each of those subproblems just once, and storing their solutions using a memory-based data structure (array, map,etc).</a:t>
            </a:r>
            <a:endParaRPr lang="en-IN" sz="2400" dirty="0"/>
          </a:p>
        </p:txBody>
      </p:sp>
      <p:sp>
        <p:nvSpPr>
          <p:cNvPr id="7" name="Rectangle 6">
            <a:extLst>
              <a:ext uri="{FF2B5EF4-FFF2-40B4-BE49-F238E27FC236}">
                <a16:creationId xmlns:a16="http://schemas.microsoft.com/office/drawing/2014/main" id="{CA6CB8CE-E472-49B3-8009-1DD2B435CC5E}"/>
              </a:ext>
            </a:extLst>
          </p:cNvPr>
          <p:cNvSpPr/>
          <p:nvPr/>
        </p:nvSpPr>
        <p:spPr>
          <a:xfrm>
            <a:off x="1267045" y="1446336"/>
            <a:ext cx="5030416" cy="523220"/>
          </a:xfrm>
          <a:prstGeom prst="rect">
            <a:avLst/>
          </a:prstGeom>
        </p:spPr>
        <p:txBody>
          <a:bodyPr wrap="none">
            <a:spAutoFit/>
          </a:bodyPr>
          <a:lstStyle/>
          <a:p>
            <a:r>
              <a:rPr lang="en-US" sz="2800" b="1" dirty="0"/>
              <a:t>DYNAMIC PROGRAMMING</a:t>
            </a:r>
            <a:r>
              <a:rPr lang="en-US" sz="2800" dirty="0"/>
              <a:t> </a:t>
            </a:r>
            <a:endParaRPr lang="en-IN" sz="2800" dirty="0"/>
          </a:p>
        </p:txBody>
      </p:sp>
    </p:spTree>
    <p:extLst>
      <p:ext uri="{BB962C8B-B14F-4D97-AF65-F5344CB8AC3E}">
        <p14:creationId xmlns:p14="http://schemas.microsoft.com/office/powerpoint/2010/main" val="564292810"/>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39EC50A-248F-46D1-97CD-65A2766F75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4" name="Rectangle 13">
            <a:extLst>
              <a:ext uri="{FF2B5EF4-FFF2-40B4-BE49-F238E27FC236}">
                <a16:creationId xmlns:a16="http://schemas.microsoft.com/office/drawing/2014/main" id="{B4C843F0-96F8-4DFC-93E8-E3533F223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pic>
        <p:nvPicPr>
          <p:cNvPr id="5" name="Content Placeholder 4" descr="A picture containing holding, woman, white, people&#10;&#10;Description automatically generated">
            <a:extLst>
              <a:ext uri="{FF2B5EF4-FFF2-40B4-BE49-F238E27FC236}">
                <a16:creationId xmlns:a16="http://schemas.microsoft.com/office/drawing/2014/main" id="{3974A0F4-DFE1-4E36-99C2-9B43DC0E44D8}"/>
              </a:ext>
            </a:extLst>
          </p:cNvPr>
          <p:cNvPicPr>
            <a:picLocks noGrp="1" noChangeAspect="1"/>
          </p:cNvPicPr>
          <p:nvPr>
            <p:ph idx="1"/>
          </p:nvPr>
        </p:nvPicPr>
        <p:blipFill rotWithShape="1">
          <a:blip r:embed="rId2"/>
          <a:srcRect/>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A9FDF898-F081-4B69-B554-A41A0432645D}"/>
              </a:ext>
            </a:extLst>
          </p:cNvPr>
          <p:cNvSpPr>
            <a:spLocks noChangeArrowheads="1"/>
          </p:cNvSpPr>
          <p:nvPr/>
        </p:nvSpPr>
        <p:spPr bwMode="auto">
          <a:xfrm>
            <a:off x="1520759" y="1339270"/>
            <a:ext cx="9057718" cy="5078313"/>
          </a:xfrm>
          <a:prstGeom prst="rect">
            <a:avLst/>
          </a:prstGeom>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ctr" anchorCtr="0" compatLnSpc="1">
            <a:prstTxWarp prst="textNoShape">
              <a:avLst/>
            </a:prstTxWarp>
            <a:spAutoFit/>
          </a:bodyPr>
          <a:lstStyle/>
          <a:p>
            <a:pPr lvl="1" eaLnBrk="0" fontAlgn="base" hangingPunct="0">
              <a:spcBef>
                <a:spcPct val="0"/>
              </a:spcBef>
              <a:spcAft>
                <a:spcPct val="0"/>
              </a:spcAft>
            </a:pPr>
            <a:endParaRPr lang="en-US" altLang="en-US" dirty="0"/>
          </a:p>
          <a:p>
            <a:pPr lvl="1" eaLnBrk="0" fontAlgn="base" hangingPunct="0">
              <a:spcBef>
                <a:spcPct val="0"/>
              </a:spcBef>
              <a:spcAft>
                <a:spcPct val="0"/>
              </a:spcAft>
            </a:pPr>
            <a:r>
              <a:rPr lang="en-US" altLang="en-US" dirty="0"/>
              <a:t>In the following recursion tree, K() refers to </a:t>
            </a:r>
            <a:r>
              <a:rPr lang="en-US" altLang="en-US" dirty="0" err="1"/>
              <a:t>knapSack</a:t>
            </a:r>
            <a:r>
              <a:rPr lang="en-US" altLang="en-US" dirty="0"/>
              <a:t>().  The two </a:t>
            </a:r>
          </a:p>
          <a:p>
            <a:pPr lvl="1" eaLnBrk="0" fontAlgn="base" hangingPunct="0">
              <a:spcBef>
                <a:spcPct val="0"/>
              </a:spcBef>
              <a:spcAft>
                <a:spcPct val="0"/>
              </a:spcAft>
            </a:pPr>
            <a:r>
              <a:rPr lang="en-US" altLang="en-US" dirty="0"/>
              <a:t>parameters indicated in the following recursion tree are n and W.  </a:t>
            </a:r>
          </a:p>
          <a:p>
            <a:pPr lvl="1" eaLnBrk="0" fontAlgn="base" hangingPunct="0">
              <a:spcBef>
                <a:spcPct val="0"/>
              </a:spcBef>
              <a:spcAft>
                <a:spcPct val="0"/>
              </a:spcAft>
            </a:pPr>
            <a:r>
              <a:rPr lang="en-US" altLang="en-US" dirty="0"/>
              <a:t>The recursion tree is for following sample inputs.</a:t>
            </a:r>
          </a:p>
          <a:p>
            <a:pPr lvl="1" eaLnBrk="0" fontAlgn="base" hangingPunct="0">
              <a:spcBef>
                <a:spcPct val="0"/>
              </a:spcBef>
              <a:spcAft>
                <a:spcPct val="0"/>
              </a:spcAft>
            </a:pPr>
            <a:r>
              <a:rPr lang="en-US" altLang="en-US" dirty="0" err="1"/>
              <a:t>wt</a:t>
            </a:r>
            <a:r>
              <a:rPr lang="en-US" altLang="en-US" dirty="0"/>
              <a:t>[] = {1, 1, 1}, W = 2, </a:t>
            </a:r>
            <a:r>
              <a:rPr lang="en-US" altLang="en-US" dirty="0" err="1"/>
              <a:t>val</a:t>
            </a:r>
            <a:r>
              <a:rPr lang="en-US" altLang="en-US" dirty="0"/>
              <a:t>[] = {10, 20, 30}</a:t>
            </a:r>
          </a:p>
          <a:p>
            <a:pPr lvl="1" eaLnBrk="0" fontAlgn="base" hangingPunct="0">
              <a:spcBef>
                <a:spcPct val="0"/>
              </a:spcBef>
              <a:spcAft>
                <a:spcPct val="0"/>
              </a:spcAft>
            </a:pPr>
            <a:endParaRPr lang="en-US" altLang="en-US" dirty="0"/>
          </a:p>
          <a:p>
            <a:pPr lvl="1" eaLnBrk="0" fontAlgn="base" hangingPunct="0">
              <a:spcBef>
                <a:spcPct val="0"/>
              </a:spcBef>
              <a:spcAft>
                <a:spcPct val="0"/>
              </a:spcAft>
            </a:pPr>
            <a:r>
              <a:rPr lang="en-US" altLang="en-US" dirty="0"/>
              <a:t>                       K(3, 2)         ---------&gt; K(n, W)</a:t>
            </a:r>
          </a:p>
          <a:p>
            <a:pPr lvl="1" eaLnBrk="0" fontAlgn="base" hangingPunct="0">
              <a:spcBef>
                <a:spcPct val="0"/>
              </a:spcBef>
              <a:spcAft>
                <a:spcPct val="0"/>
              </a:spcAft>
            </a:pPr>
            <a:r>
              <a:rPr lang="en-US" altLang="en-US" dirty="0"/>
              <a:t>                   /            \ </a:t>
            </a:r>
          </a:p>
          <a:p>
            <a:pPr lvl="1" eaLnBrk="0" fontAlgn="base" hangingPunct="0">
              <a:spcBef>
                <a:spcPct val="0"/>
              </a:spcBef>
              <a:spcAft>
                <a:spcPct val="0"/>
              </a:spcAft>
            </a:pPr>
            <a:r>
              <a:rPr lang="en-US" altLang="en-US" dirty="0"/>
              <a:t>                 /                \               </a:t>
            </a:r>
          </a:p>
          <a:p>
            <a:pPr lvl="1" eaLnBrk="0" fontAlgn="base" hangingPunct="0">
              <a:spcBef>
                <a:spcPct val="0"/>
              </a:spcBef>
              <a:spcAft>
                <a:spcPct val="0"/>
              </a:spcAft>
            </a:pPr>
            <a:r>
              <a:rPr lang="en-US" altLang="en-US" dirty="0"/>
              <a:t>            K(2,2)                  K(2,1)</a:t>
            </a:r>
          </a:p>
          <a:p>
            <a:pPr lvl="1" eaLnBrk="0" fontAlgn="base" hangingPunct="0">
              <a:spcBef>
                <a:spcPct val="0"/>
              </a:spcBef>
              <a:spcAft>
                <a:spcPct val="0"/>
              </a:spcAft>
            </a:pPr>
            <a:r>
              <a:rPr lang="en-US" altLang="en-US" dirty="0"/>
              <a:t>          /       \                  /    \ </a:t>
            </a:r>
          </a:p>
          <a:p>
            <a:pPr lvl="1" eaLnBrk="0" fontAlgn="base" hangingPunct="0">
              <a:spcBef>
                <a:spcPct val="0"/>
              </a:spcBef>
              <a:spcAft>
                <a:spcPct val="0"/>
              </a:spcAft>
            </a:pPr>
            <a:r>
              <a:rPr lang="en-US" altLang="en-US" dirty="0"/>
              <a:t>        /           \              /        \</a:t>
            </a:r>
          </a:p>
          <a:p>
            <a:pPr lvl="1" eaLnBrk="0" fontAlgn="base" hangingPunct="0">
              <a:spcBef>
                <a:spcPct val="0"/>
              </a:spcBef>
              <a:spcAft>
                <a:spcPct val="0"/>
              </a:spcAft>
            </a:pPr>
            <a:r>
              <a:rPr lang="en-US" altLang="en-US" dirty="0"/>
              <a:t>       K(1,2)      K(1,1)        K(1,1)     K(1,0)</a:t>
            </a:r>
          </a:p>
          <a:p>
            <a:pPr lvl="1" eaLnBrk="0" fontAlgn="base" hangingPunct="0">
              <a:spcBef>
                <a:spcPct val="0"/>
              </a:spcBef>
              <a:spcAft>
                <a:spcPct val="0"/>
              </a:spcAft>
            </a:pPr>
            <a:r>
              <a:rPr lang="en-US" altLang="en-US" dirty="0"/>
              <a:t>       /  \         /   \          /   \</a:t>
            </a:r>
          </a:p>
          <a:p>
            <a:pPr lvl="1" eaLnBrk="0" fontAlgn="base" hangingPunct="0">
              <a:spcBef>
                <a:spcPct val="0"/>
              </a:spcBef>
              <a:spcAft>
                <a:spcPct val="0"/>
              </a:spcAft>
            </a:pPr>
            <a:r>
              <a:rPr lang="en-US" altLang="en-US" dirty="0"/>
              <a:t>     /      \     /       \      /       \</a:t>
            </a:r>
          </a:p>
          <a:p>
            <a:pPr lvl="1" eaLnBrk="0" fontAlgn="base" hangingPunct="0">
              <a:spcBef>
                <a:spcPct val="0"/>
              </a:spcBef>
              <a:spcAft>
                <a:spcPct val="0"/>
              </a:spcAft>
            </a:pPr>
            <a:r>
              <a:rPr lang="en-US" altLang="en-US" dirty="0"/>
              <a:t>K(0,2)  K(0,1)  K(0,1)  K(0,0)  K(0,1)   K(0,0)</a:t>
            </a:r>
          </a:p>
          <a:p>
            <a:pPr lvl="1" eaLnBrk="0" fontAlgn="base" hangingPunct="0">
              <a:spcBef>
                <a:spcPct val="0"/>
              </a:spcBef>
              <a:spcAft>
                <a:spcPct val="0"/>
              </a:spcAft>
            </a:pPr>
            <a:r>
              <a:rPr lang="en-US" altLang="en-US" dirty="0"/>
              <a:t>Recursion tree for Knapsack capacity 2 units and 3 items of 1 unit weight.</a:t>
            </a:r>
          </a:p>
          <a:p>
            <a:pPr lvl="0" eaLnBrk="0" fontAlgn="base" hangingPunct="0">
              <a:spcBef>
                <a:spcPct val="0"/>
              </a:spcBef>
              <a:spcAft>
                <a:spcPct val="0"/>
              </a:spcAft>
            </a:pPr>
            <a:endParaRPr lang="en-US" altLang="en-US" dirty="0"/>
          </a:p>
        </p:txBody>
      </p:sp>
      <p:sp>
        <p:nvSpPr>
          <p:cNvPr id="7" name="Rectangle 6">
            <a:extLst>
              <a:ext uri="{FF2B5EF4-FFF2-40B4-BE49-F238E27FC236}">
                <a16:creationId xmlns:a16="http://schemas.microsoft.com/office/drawing/2014/main" id="{F42E8A1E-579B-44B9-8661-59461A2E1B4D}"/>
              </a:ext>
            </a:extLst>
          </p:cNvPr>
          <p:cNvSpPr/>
          <p:nvPr/>
        </p:nvSpPr>
        <p:spPr>
          <a:xfrm>
            <a:off x="616226" y="270529"/>
            <a:ext cx="10959548" cy="830997"/>
          </a:xfrm>
          <a:prstGeom prst="rect">
            <a:avLst/>
          </a:prstGeom>
          <a:noFill/>
        </p:spPr>
        <p:txBody>
          <a:bodyPr wrap="square" lIns="91440" tIns="45720" rIns="91440" bIns="45720">
            <a:spAutoFit/>
          </a:bodyPr>
          <a:lstStyle/>
          <a:p>
            <a:pPr algn="ctr"/>
            <a:r>
              <a:rPr lang="en-US" sz="4800" b="1" cap="none" spc="0" dirty="0">
                <a:ln w="28575">
                  <a:solidFill>
                    <a:schemeClr val="tx1"/>
                  </a:solidFill>
                  <a:prstDash val="solid"/>
                </a:ln>
                <a:solidFill>
                  <a:srgbClr val="FFFFFF"/>
                </a:solidFill>
                <a:effectLst>
                  <a:outerShdw dist="38100" dir="2700000" algn="tl" rotWithShape="0">
                    <a:schemeClr val="accent2"/>
                  </a:outerShdw>
                </a:effectLst>
              </a:rPr>
              <a:t>Dynamic Programming </a:t>
            </a:r>
            <a:r>
              <a:rPr lang="en-US" sz="4800" b="1" dirty="0">
                <a:ln w="28575">
                  <a:solidFill>
                    <a:schemeClr val="tx1"/>
                  </a:solidFill>
                  <a:prstDash val="solid"/>
                </a:ln>
                <a:solidFill>
                  <a:srgbClr val="FFFFFF"/>
                </a:solidFill>
                <a:effectLst>
                  <a:outerShdw dist="38100" dir="2700000" algn="tl" rotWithShape="0">
                    <a:schemeClr val="accent2"/>
                  </a:outerShdw>
                </a:effectLst>
              </a:rPr>
              <a:t>Algorithm </a:t>
            </a:r>
            <a:endParaRPr lang="en-US" sz="4800" b="1" cap="none" spc="0" dirty="0">
              <a:ln w="28575">
                <a:solidFill>
                  <a:schemeClr val="tx1"/>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1209233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EFD6B-2A8E-44C2-963F-ECBD452FD31A}"/>
              </a:ext>
            </a:extLst>
          </p:cNvPr>
          <p:cNvSpPr>
            <a:spLocks noGrp="1"/>
          </p:cNvSpPr>
          <p:nvPr>
            <p:ph type="title"/>
          </p:nvPr>
        </p:nvSpPr>
        <p:spPr/>
        <p:txBody>
          <a:bodyPr/>
          <a:lstStyle/>
          <a:p>
            <a:endParaRPr lang="en-IN"/>
          </a:p>
        </p:txBody>
      </p:sp>
      <p:sp>
        <p:nvSpPr>
          <p:cNvPr id="7" name="Content Placeholder 6">
            <a:extLst>
              <a:ext uri="{FF2B5EF4-FFF2-40B4-BE49-F238E27FC236}">
                <a16:creationId xmlns:a16="http://schemas.microsoft.com/office/drawing/2014/main" id="{7D973C80-927E-4BC5-B89E-34D08F1B7305}"/>
              </a:ext>
            </a:extLst>
          </p:cNvPr>
          <p:cNvSpPr>
            <a:spLocks noGrp="1"/>
          </p:cNvSpPr>
          <p:nvPr>
            <p:ph idx="1"/>
          </p:nvPr>
        </p:nvSpPr>
        <p:spPr/>
        <p:txBody>
          <a:bodyPr/>
          <a:lstStyle/>
          <a:p>
            <a:endParaRPr lang="en-IN"/>
          </a:p>
        </p:txBody>
      </p:sp>
      <p:pic>
        <p:nvPicPr>
          <p:cNvPr id="11" name="Content Placeholder 4" descr="A close up of a logo&#10;&#10;Description automatically generated">
            <a:extLst>
              <a:ext uri="{FF2B5EF4-FFF2-40B4-BE49-F238E27FC236}">
                <a16:creationId xmlns:a16="http://schemas.microsoft.com/office/drawing/2014/main" id="{97E3B5DE-A4E1-4E6E-B2F9-418C93A7C318}"/>
              </a:ext>
            </a:extLst>
          </p:cNvPr>
          <p:cNvPicPr>
            <a:picLocks noChangeAspect="1"/>
          </p:cNvPicPr>
          <p:nvPr/>
        </p:nvPicPr>
        <p:blipFill>
          <a:blip r:embed="rId2"/>
          <a:stretch>
            <a:fillRect/>
          </a:stretch>
        </p:blipFill>
        <p:spPr>
          <a:xfrm>
            <a:off x="0" y="0"/>
            <a:ext cx="12192000" cy="6875060"/>
          </a:xfrm>
          <a:prstGeom prst="rect">
            <a:avLst/>
          </a:prstGeom>
        </p:spPr>
      </p:pic>
      <p:sp>
        <p:nvSpPr>
          <p:cNvPr id="8" name="TextBox 7">
            <a:extLst>
              <a:ext uri="{FF2B5EF4-FFF2-40B4-BE49-F238E27FC236}">
                <a16:creationId xmlns:a16="http://schemas.microsoft.com/office/drawing/2014/main" id="{E7D09E57-7BA2-4203-9955-A2AE2D1FC908}"/>
              </a:ext>
            </a:extLst>
          </p:cNvPr>
          <p:cNvSpPr txBox="1"/>
          <p:nvPr/>
        </p:nvSpPr>
        <p:spPr>
          <a:xfrm>
            <a:off x="5977719" y="1160060"/>
            <a:ext cx="184731" cy="369332"/>
          </a:xfrm>
          <a:prstGeom prst="rect">
            <a:avLst/>
          </a:prstGeom>
          <a:noFill/>
        </p:spPr>
        <p:txBody>
          <a:bodyPr wrap="none" rtlCol="0">
            <a:spAutoFit/>
          </a:bodyPr>
          <a:lstStyle/>
          <a:p>
            <a:endParaRPr lang="en-IN" dirty="0"/>
          </a:p>
        </p:txBody>
      </p:sp>
      <p:sp>
        <p:nvSpPr>
          <p:cNvPr id="3" name="TextBox 2">
            <a:extLst>
              <a:ext uri="{FF2B5EF4-FFF2-40B4-BE49-F238E27FC236}">
                <a16:creationId xmlns:a16="http://schemas.microsoft.com/office/drawing/2014/main" id="{C943F2E0-A8ED-4E81-8F56-1D3E5BBE358D}"/>
              </a:ext>
            </a:extLst>
          </p:cNvPr>
          <p:cNvSpPr txBox="1"/>
          <p:nvPr/>
        </p:nvSpPr>
        <p:spPr>
          <a:xfrm>
            <a:off x="5771322" y="964891"/>
            <a:ext cx="5353878" cy="3262432"/>
          </a:xfrm>
          <a:prstGeom prst="rect">
            <a:avLst/>
          </a:prstGeom>
          <a:ln>
            <a:solidFill>
              <a:srgbClr val="1BEDFE"/>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4400" b="1" dirty="0">
                <a:ln w="28575">
                  <a:solidFill>
                    <a:schemeClr val="tx1"/>
                  </a:solidFill>
                  <a:prstDash val="solid"/>
                </a:ln>
                <a:solidFill>
                  <a:srgbClr val="FFFFFF"/>
                </a:solidFill>
                <a:effectLst>
                  <a:outerShdw dist="38100" dir="2700000" algn="tl" rotWithShape="0">
                    <a:schemeClr val="accent2"/>
                  </a:outerShdw>
                </a:effectLst>
              </a:rPr>
              <a:t>Backtracking</a:t>
            </a:r>
          </a:p>
          <a:p>
            <a:endParaRPr lang="en-IN" dirty="0"/>
          </a:p>
          <a:p>
            <a:r>
              <a:rPr lang="en-US" dirty="0"/>
              <a:t>Backtracking is an algorithmic-technique for solving problems recursively by trying to build a solution incrementally, one piece at a time, removing those solutions that fail to satisfy the constraints of the problem at any point of time</a:t>
            </a:r>
            <a:endParaRPr lang="en-IN" dirty="0"/>
          </a:p>
          <a:p>
            <a:endParaRPr lang="en-IN" dirty="0"/>
          </a:p>
          <a:p>
            <a:endParaRPr lang="en-IN" dirty="0"/>
          </a:p>
          <a:p>
            <a:endParaRPr lang="en-IN" dirty="0"/>
          </a:p>
        </p:txBody>
      </p:sp>
    </p:spTree>
    <p:extLst>
      <p:ext uri="{BB962C8B-B14F-4D97-AF65-F5344CB8AC3E}">
        <p14:creationId xmlns:p14="http://schemas.microsoft.com/office/powerpoint/2010/main" val="3470220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96B00FF-B218-47F6-A5CA-8A0FEB62EB6D}"/>
              </a:ext>
            </a:extLst>
          </p:cNvPr>
          <p:cNvSpPr/>
          <p:nvPr/>
        </p:nvSpPr>
        <p:spPr>
          <a:xfrm>
            <a:off x="616226" y="921380"/>
            <a:ext cx="10959548" cy="830997"/>
          </a:xfrm>
          <a:prstGeom prst="rect">
            <a:avLst/>
          </a:prstGeom>
          <a:noFill/>
        </p:spPr>
        <p:txBody>
          <a:bodyPr wrap="square" lIns="91440" tIns="45720" rIns="91440" bIns="45720">
            <a:spAutoFit/>
          </a:bodyPr>
          <a:lstStyle/>
          <a:p>
            <a:pPr algn="ctr"/>
            <a:r>
              <a:rPr lang="en-US" sz="4800" b="1" cap="none" spc="0" dirty="0">
                <a:ln w="28575">
                  <a:solidFill>
                    <a:schemeClr val="tx1"/>
                  </a:solidFill>
                  <a:prstDash val="solid"/>
                </a:ln>
                <a:solidFill>
                  <a:srgbClr val="FFFFFF"/>
                </a:solidFill>
                <a:effectLst>
                  <a:outerShdw dist="38100" dir="2700000" algn="tl" rotWithShape="0">
                    <a:schemeClr val="accent2"/>
                  </a:outerShdw>
                </a:effectLst>
              </a:rPr>
              <a:t>Backtracking approach</a:t>
            </a:r>
          </a:p>
        </p:txBody>
      </p:sp>
      <p:sp>
        <p:nvSpPr>
          <p:cNvPr id="5" name="TextBox 4">
            <a:extLst>
              <a:ext uri="{FF2B5EF4-FFF2-40B4-BE49-F238E27FC236}">
                <a16:creationId xmlns:a16="http://schemas.microsoft.com/office/drawing/2014/main" id="{CC9D613F-6AC2-416E-BD18-36CA5E23DFC8}"/>
              </a:ext>
            </a:extLst>
          </p:cNvPr>
          <p:cNvSpPr txBox="1"/>
          <p:nvPr/>
        </p:nvSpPr>
        <p:spPr>
          <a:xfrm>
            <a:off x="993913" y="1966302"/>
            <a:ext cx="10204174" cy="2031325"/>
          </a:xfrm>
          <a:custGeom>
            <a:avLst/>
            <a:gdLst>
              <a:gd name="connsiteX0" fmla="*/ 0 w 10204174"/>
              <a:gd name="connsiteY0" fmla="*/ 0 h 3970318"/>
              <a:gd name="connsiteX1" fmla="*/ 464857 w 10204174"/>
              <a:gd name="connsiteY1" fmla="*/ 0 h 3970318"/>
              <a:gd name="connsiteX2" fmla="*/ 827672 w 10204174"/>
              <a:gd name="connsiteY2" fmla="*/ 0 h 3970318"/>
              <a:gd name="connsiteX3" fmla="*/ 1598654 w 10204174"/>
              <a:gd name="connsiteY3" fmla="*/ 0 h 3970318"/>
              <a:gd name="connsiteX4" fmla="*/ 2267594 w 10204174"/>
              <a:gd name="connsiteY4" fmla="*/ 0 h 3970318"/>
              <a:gd name="connsiteX5" fmla="*/ 2528368 w 10204174"/>
              <a:gd name="connsiteY5" fmla="*/ 0 h 3970318"/>
              <a:gd name="connsiteX6" fmla="*/ 2891183 w 10204174"/>
              <a:gd name="connsiteY6" fmla="*/ 0 h 3970318"/>
              <a:gd name="connsiteX7" fmla="*/ 3560123 w 10204174"/>
              <a:gd name="connsiteY7" fmla="*/ 0 h 3970318"/>
              <a:gd name="connsiteX8" fmla="*/ 4229063 w 10204174"/>
              <a:gd name="connsiteY8" fmla="*/ 0 h 3970318"/>
              <a:gd name="connsiteX9" fmla="*/ 4591878 w 10204174"/>
              <a:gd name="connsiteY9" fmla="*/ 0 h 3970318"/>
              <a:gd name="connsiteX10" fmla="*/ 5158777 w 10204174"/>
              <a:gd name="connsiteY10" fmla="*/ 0 h 3970318"/>
              <a:gd name="connsiteX11" fmla="*/ 5827717 w 10204174"/>
              <a:gd name="connsiteY11" fmla="*/ 0 h 3970318"/>
              <a:gd name="connsiteX12" fmla="*/ 6496657 w 10204174"/>
              <a:gd name="connsiteY12" fmla="*/ 0 h 3970318"/>
              <a:gd name="connsiteX13" fmla="*/ 6859473 w 10204174"/>
              <a:gd name="connsiteY13" fmla="*/ 0 h 3970318"/>
              <a:gd name="connsiteX14" fmla="*/ 7630455 w 10204174"/>
              <a:gd name="connsiteY14" fmla="*/ 0 h 3970318"/>
              <a:gd name="connsiteX15" fmla="*/ 7891228 w 10204174"/>
              <a:gd name="connsiteY15" fmla="*/ 0 h 3970318"/>
              <a:gd name="connsiteX16" fmla="*/ 8662210 w 10204174"/>
              <a:gd name="connsiteY16" fmla="*/ 0 h 3970318"/>
              <a:gd name="connsiteX17" fmla="*/ 9229108 w 10204174"/>
              <a:gd name="connsiteY17" fmla="*/ 0 h 3970318"/>
              <a:gd name="connsiteX18" fmla="*/ 9693965 w 10204174"/>
              <a:gd name="connsiteY18" fmla="*/ 0 h 3970318"/>
              <a:gd name="connsiteX19" fmla="*/ 10204174 w 10204174"/>
              <a:gd name="connsiteY19" fmla="*/ 0 h 3970318"/>
              <a:gd name="connsiteX20" fmla="*/ 10204174 w 10204174"/>
              <a:gd name="connsiteY20" fmla="*/ 606891 h 3970318"/>
              <a:gd name="connsiteX21" fmla="*/ 10204174 w 10204174"/>
              <a:gd name="connsiteY21" fmla="*/ 1213783 h 3970318"/>
              <a:gd name="connsiteX22" fmla="*/ 10204174 w 10204174"/>
              <a:gd name="connsiteY22" fmla="*/ 1741268 h 3970318"/>
              <a:gd name="connsiteX23" fmla="*/ 10204174 w 10204174"/>
              <a:gd name="connsiteY23" fmla="*/ 2387863 h 3970318"/>
              <a:gd name="connsiteX24" fmla="*/ 10204174 w 10204174"/>
              <a:gd name="connsiteY24" fmla="*/ 2835941 h 3970318"/>
              <a:gd name="connsiteX25" fmla="*/ 10204174 w 10204174"/>
              <a:gd name="connsiteY25" fmla="*/ 3363427 h 3970318"/>
              <a:gd name="connsiteX26" fmla="*/ 10204174 w 10204174"/>
              <a:gd name="connsiteY26" fmla="*/ 3970318 h 3970318"/>
              <a:gd name="connsiteX27" fmla="*/ 9637275 w 10204174"/>
              <a:gd name="connsiteY27" fmla="*/ 3970318 h 3970318"/>
              <a:gd name="connsiteX28" fmla="*/ 9070377 w 10204174"/>
              <a:gd name="connsiteY28" fmla="*/ 3970318 h 3970318"/>
              <a:gd name="connsiteX29" fmla="*/ 8401437 w 10204174"/>
              <a:gd name="connsiteY29" fmla="*/ 3970318 h 3970318"/>
              <a:gd name="connsiteX30" fmla="*/ 7936580 w 10204174"/>
              <a:gd name="connsiteY30" fmla="*/ 3970318 h 3970318"/>
              <a:gd name="connsiteX31" fmla="*/ 7573765 w 10204174"/>
              <a:gd name="connsiteY31" fmla="*/ 3970318 h 3970318"/>
              <a:gd name="connsiteX32" fmla="*/ 6802783 w 10204174"/>
              <a:gd name="connsiteY32" fmla="*/ 3970318 h 3970318"/>
              <a:gd name="connsiteX33" fmla="*/ 6439968 w 10204174"/>
              <a:gd name="connsiteY33" fmla="*/ 3970318 h 3970318"/>
              <a:gd name="connsiteX34" fmla="*/ 5873069 w 10204174"/>
              <a:gd name="connsiteY34" fmla="*/ 3970318 h 3970318"/>
              <a:gd name="connsiteX35" fmla="*/ 5306170 w 10204174"/>
              <a:gd name="connsiteY35" fmla="*/ 3970318 h 3970318"/>
              <a:gd name="connsiteX36" fmla="*/ 5045397 w 10204174"/>
              <a:gd name="connsiteY36" fmla="*/ 3970318 h 3970318"/>
              <a:gd name="connsiteX37" fmla="*/ 4784624 w 10204174"/>
              <a:gd name="connsiteY37" fmla="*/ 3970318 h 3970318"/>
              <a:gd name="connsiteX38" fmla="*/ 4523850 w 10204174"/>
              <a:gd name="connsiteY38" fmla="*/ 3970318 h 3970318"/>
              <a:gd name="connsiteX39" fmla="*/ 3854910 w 10204174"/>
              <a:gd name="connsiteY39" fmla="*/ 3970318 h 3970318"/>
              <a:gd name="connsiteX40" fmla="*/ 3390053 w 10204174"/>
              <a:gd name="connsiteY40" fmla="*/ 3970318 h 3970318"/>
              <a:gd name="connsiteX41" fmla="*/ 2721113 w 10204174"/>
              <a:gd name="connsiteY41" fmla="*/ 3970318 h 3970318"/>
              <a:gd name="connsiteX42" fmla="*/ 2256256 w 10204174"/>
              <a:gd name="connsiteY42" fmla="*/ 3970318 h 3970318"/>
              <a:gd name="connsiteX43" fmla="*/ 1485274 w 10204174"/>
              <a:gd name="connsiteY43" fmla="*/ 3970318 h 3970318"/>
              <a:gd name="connsiteX44" fmla="*/ 1224501 w 10204174"/>
              <a:gd name="connsiteY44" fmla="*/ 3970318 h 3970318"/>
              <a:gd name="connsiteX45" fmla="*/ 0 w 10204174"/>
              <a:gd name="connsiteY45" fmla="*/ 3970318 h 3970318"/>
              <a:gd name="connsiteX46" fmla="*/ 0 w 10204174"/>
              <a:gd name="connsiteY46" fmla="*/ 3522239 h 3970318"/>
              <a:gd name="connsiteX47" fmla="*/ 0 w 10204174"/>
              <a:gd name="connsiteY47" fmla="*/ 2955051 h 3970318"/>
              <a:gd name="connsiteX48" fmla="*/ 0 w 10204174"/>
              <a:gd name="connsiteY48" fmla="*/ 2387863 h 3970318"/>
              <a:gd name="connsiteX49" fmla="*/ 0 w 10204174"/>
              <a:gd name="connsiteY49" fmla="*/ 1820674 h 3970318"/>
              <a:gd name="connsiteX50" fmla="*/ 0 w 10204174"/>
              <a:gd name="connsiteY50" fmla="*/ 1213783 h 3970318"/>
              <a:gd name="connsiteX51" fmla="*/ 0 w 10204174"/>
              <a:gd name="connsiteY51" fmla="*/ 646595 h 3970318"/>
              <a:gd name="connsiteX52" fmla="*/ 0 w 10204174"/>
              <a:gd name="connsiteY52" fmla="*/ 0 h 3970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204174" h="3970318" fill="none" extrusionOk="0">
                <a:moveTo>
                  <a:pt x="0" y="0"/>
                </a:moveTo>
                <a:cubicBezTo>
                  <a:pt x="184620" y="-44109"/>
                  <a:pt x="370314" y="30458"/>
                  <a:pt x="464857" y="0"/>
                </a:cubicBezTo>
                <a:cubicBezTo>
                  <a:pt x="559400" y="-30458"/>
                  <a:pt x="729721" y="5052"/>
                  <a:pt x="827672" y="0"/>
                </a:cubicBezTo>
                <a:cubicBezTo>
                  <a:pt x="925624" y="-5052"/>
                  <a:pt x="1309778" y="22628"/>
                  <a:pt x="1598654" y="0"/>
                </a:cubicBezTo>
                <a:cubicBezTo>
                  <a:pt x="1887530" y="-22628"/>
                  <a:pt x="2014019" y="49074"/>
                  <a:pt x="2267594" y="0"/>
                </a:cubicBezTo>
                <a:cubicBezTo>
                  <a:pt x="2521169" y="-49074"/>
                  <a:pt x="2444153" y="14873"/>
                  <a:pt x="2528368" y="0"/>
                </a:cubicBezTo>
                <a:cubicBezTo>
                  <a:pt x="2612583" y="-14873"/>
                  <a:pt x="2726471" y="4800"/>
                  <a:pt x="2891183" y="0"/>
                </a:cubicBezTo>
                <a:cubicBezTo>
                  <a:pt x="3055896" y="-4800"/>
                  <a:pt x="3371726" y="54480"/>
                  <a:pt x="3560123" y="0"/>
                </a:cubicBezTo>
                <a:cubicBezTo>
                  <a:pt x="3748520" y="-54480"/>
                  <a:pt x="3947377" y="64614"/>
                  <a:pt x="4229063" y="0"/>
                </a:cubicBezTo>
                <a:cubicBezTo>
                  <a:pt x="4510749" y="-64614"/>
                  <a:pt x="4496029" y="899"/>
                  <a:pt x="4591878" y="0"/>
                </a:cubicBezTo>
                <a:cubicBezTo>
                  <a:pt x="4687728" y="-899"/>
                  <a:pt x="4956918" y="17077"/>
                  <a:pt x="5158777" y="0"/>
                </a:cubicBezTo>
                <a:cubicBezTo>
                  <a:pt x="5360636" y="-17077"/>
                  <a:pt x="5665311" y="27254"/>
                  <a:pt x="5827717" y="0"/>
                </a:cubicBezTo>
                <a:cubicBezTo>
                  <a:pt x="5990123" y="-27254"/>
                  <a:pt x="6248591" y="25941"/>
                  <a:pt x="6496657" y="0"/>
                </a:cubicBezTo>
                <a:cubicBezTo>
                  <a:pt x="6744723" y="-25941"/>
                  <a:pt x="6744671" y="40293"/>
                  <a:pt x="6859473" y="0"/>
                </a:cubicBezTo>
                <a:cubicBezTo>
                  <a:pt x="6974275" y="-40293"/>
                  <a:pt x="7422790" y="86182"/>
                  <a:pt x="7630455" y="0"/>
                </a:cubicBezTo>
                <a:cubicBezTo>
                  <a:pt x="7838120" y="-86182"/>
                  <a:pt x="7787297" y="27270"/>
                  <a:pt x="7891228" y="0"/>
                </a:cubicBezTo>
                <a:cubicBezTo>
                  <a:pt x="7995159" y="-27270"/>
                  <a:pt x="8322376" y="71233"/>
                  <a:pt x="8662210" y="0"/>
                </a:cubicBezTo>
                <a:cubicBezTo>
                  <a:pt x="9002044" y="-71233"/>
                  <a:pt x="8985698" y="29850"/>
                  <a:pt x="9229108" y="0"/>
                </a:cubicBezTo>
                <a:cubicBezTo>
                  <a:pt x="9472518" y="-29850"/>
                  <a:pt x="9585587" y="52082"/>
                  <a:pt x="9693965" y="0"/>
                </a:cubicBezTo>
                <a:cubicBezTo>
                  <a:pt x="9802343" y="-52082"/>
                  <a:pt x="9996503" y="22679"/>
                  <a:pt x="10204174" y="0"/>
                </a:cubicBezTo>
                <a:cubicBezTo>
                  <a:pt x="10272190" y="219069"/>
                  <a:pt x="10131990" y="441757"/>
                  <a:pt x="10204174" y="606891"/>
                </a:cubicBezTo>
                <a:cubicBezTo>
                  <a:pt x="10276358" y="772025"/>
                  <a:pt x="10152185" y="1034765"/>
                  <a:pt x="10204174" y="1213783"/>
                </a:cubicBezTo>
                <a:cubicBezTo>
                  <a:pt x="10256163" y="1392801"/>
                  <a:pt x="10161516" y="1609799"/>
                  <a:pt x="10204174" y="1741268"/>
                </a:cubicBezTo>
                <a:cubicBezTo>
                  <a:pt x="10246832" y="1872737"/>
                  <a:pt x="10168953" y="2224436"/>
                  <a:pt x="10204174" y="2387863"/>
                </a:cubicBezTo>
                <a:cubicBezTo>
                  <a:pt x="10239395" y="2551290"/>
                  <a:pt x="10184347" y="2637090"/>
                  <a:pt x="10204174" y="2835941"/>
                </a:cubicBezTo>
                <a:cubicBezTo>
                  <a:pt x="10224001" y="3034792"/>
                  <a:pt x="10164018" y="3159822"/>
                  <a:pt x="10204174" y="3363427"/>
                </a:cubicBezTo>
                <a:cubicBezTo>
                  <a:pt x="10244330" y="3567032"/>
                  <a:pt x="10155719" y="3755360"/>
                  <a:pt x="10204174" y="3970318"/>
                </a:cubicBezTo>
                <a:cubicBezTo>
                  <a:pt x="9974764" y="3995947"/>
                  <a:pt x="9850453" y="3955411"/>
                  <a:pt x="9637275" y="3970318"/>
                </a:cubicBezTo>
                <a:cubicBezTo>
                  <a:pt x="9424097" y="3985225"/>
                  <a:pt x="9243884" y="3939424"/>
                  <a:pt x="9070377" y="3970318"/>
                </a:cubicBezTo>
                <a:cubicBezTo>
                  <a:pt x="8896870" y="4001212"/>
                  <a:pt x="8636338" y="3946672"/>
                  <a:pt x="8401437" y="3970318"/>
                </a:cubicBezTo>
                <a:cubicBezTo>
                  <a:pt x="8166536" y="3993964"/>
                  <a:pt x="8130366" y="3925315"/>
                  <a:pt x="7936580" y="3970318"/>
                </a:cubicBezTo>
                <a:cubicBezTo>
                  <a:pt x="7742794" y="4015321"/>
                  <a:pt x="7685773" y="3929586"/>
                  <a:pt x="7573765" y="3970318"/>
                </a:cubicBezTo>
                <a:cubicBezTo>
                  <a:pt x="7461758" y="4011050"/>
                  <a:pt x="7053183" y="3962691"/>
                  <a:pt x="6802783" y="3970318"/>
                </a:cubicBezTo>
                <a:cubicBezTo>
                  <a:pt x="6552383" y="3977945"/>
                  <a:pt x="6524092" y="3957932"/>
                  <a:pt x="6439968" y="3970318"/>
                </a:cubicBezTo>
                <a:cubicBezTo>
                  <a:pt x="6355845" y="3982704"/>
                  <a:pt x="6102800" y="3919959"/>
                  <a:pt x="5873069" y="3970318"/>
                </a:cubicBezTo>
                <a:cubicBezTo>
                  <a:pt x="5643338" y="4020677"/>
                  <a:pt x="5495055" y="3969849"/>
                  <a:pt x="5306170" y="3970318"/>
                </a:cubicBezTo>
                <a:cubicBezTo>
                  <a:pt x="5117285" y="3970787"/>
                  <a:pt x="5175016" y="3941867"/>
                  <a:pt x="5045397" y="3970318"/>
                </a:cubicBezTo>
                <a:cubicBezTo>
                  <a:pt x="4915778" y="3998769"/>
                  <a:pt x="4905428" y="3967463"/>
                  <a:pt x="4784624" y="3970318"/>
                </a:cubicBezTo>
                <a:cubicBezTo>
                  <a:pt x="4663820" y="3973173"/>
                  <a:pt x="4618937" y="3960638"/>
                  <a:pt x="4523850" y="3970318"/>
                </a:cubicBezTo>
                <a:cubicBezTo>
                  <a:pt x="4428763" y="3979998"/>
                  <a:pt x="4027406" y="3942790"/>
                  <a:pt x="3854910" y="3970318"/>
                </a:cubicBezTo>
                <a:cubicBezTo>
                  <a:pt x="3682414" y="3997846"/>
                  <a:pt x="3606421" y="3961507"/>
                  <a:pt x="3390053" y="3970318"/>
                </a:cubicBezTo>
                <a:cubicBezTo>
                  <a:pt x="3173685" y="3979129"/>
                  <a:pt x="2881969" y="3896017"/>
                  <a:pt x="2721113" y="3970318"/>
                </a:cubicBezTo>
                <a:cubicBezTo>
                  <a:pt x="2560257" y="4044619"/>
                  <a:pt x="2381376" y="3969215"/>
                  <a:pt x="2256256" y="3970318"/>
                </a:cubicBezTo>
                <a:cubicBezTo>
                  <a:pt x="2131136" y="3971421"/>
                  <a:pt x="1859931" y="3884668"/>
                  <a:pt x="1485274" y="3970318"/>
                </a:cubicBezTo>
                <a:cubicBezTo>
                  <a:pt x="1110617" y="4055968"/>
                  <a:pt x="1351775" y="3968671"/>
                  <a:pt x="1224501" y="3970318"/>
                </a:cubicBezTo>
                <a:cubicBezTo>
                  <a:pt x="1097227" y="3971965"/>
                  <a:pt x="463450" y="3835669"/>
                  <a:pt x="0" y="3970318"/>
                </a:cubicBezTo>
                <a:cubicBezTo>
                  <a:pt x="-21751" y="3816691"/>
                  <a:pt x="5829" y="3644469"/>
                  <a:pt x="0" y="3522239"/>
                </a:cubicBezTo>
                <a:cubicBezTo>
                  <a:pt x="-5829" y="3400009"/>
                  <a:pt x="23435" y="3160901"/>
                  <a:pt x="0" y="2955051"/>
                </a:cubicBezTo>
                <a:cubicBezTo>
                  <a:pt x="-23435" y="2749201"/>
                  <a:pt x="4371" y="2574353"/>
                  <a:pt x="0" y="2387863"/>
                </a:cubicBezTo>
                <a:cubicBezTo>
                  <a:pt x="-4371" y="2201373"/>
                  <a:pt x="61706" y="1978139"/>
                  <a:pt x="0" y="1820674"/>
                </a:cubicBezTo>
                <a:cubicBezTo>
                  <a:pt x="-61706" y="1663209"/>
                  <a:pt x="59212" y="1417023"/>
                  <a:pt x="0" y="1213783"/>
                </a:cubicBezTo>
                <a:cubicBezTo>
                  <a:pt x="-59212" y="1010543"/>
                  <a:pt x="42431" y="825716"/>
                  <a:pt x="0" y="646595"/>
                </a:cubicBezTo>
                <a:cubicBezTo>
                  <a:pt x="-42431" y="467474"/>
                  <a:pt x="26882" y="237221"/>
                  <a:pt x="0" y="0"/>
                </a:cubicBezTo>
                <a:close/>
              </a:path>
              <a:path w="10204174" h="3970318" stroke="0" extrusionOk="0">
                <a:moveTo>
                  <a:pt x="0" y="0"/>
                </a:moveTo>
                <a:cubicBezTo>
                  <a:pt x="142994" y="-32579"/>
                  <a:pt x="410963" y="531"/>
                  <a:pt x="566899" y="0"/>
                </a:cubicBezTo>
                <a:cubicBezTo>
                  <a:pt x="722835" y="-531"/>
                  <a:pt x="964920" y="37539"/>
                  <a:pt x="1133797" y="0"/>
                </a:cubicBezTo>
                <a:cubicBezTo>
                  <a:pt x="1302674" y="-37539"/>
                  <a:pt x="1627198" y="77199"/>
                  <a:pt x="1802737" y="0"/>
                </a:cubicBezTo>
                <a:cubicBezTo>
                  <a:pt x="1978276" y="-77199"/>
                  <a:pt x="2094976" y="45862"/>
                  <a:pt x="2267594" y="0"/>
                </a:cubicBezTo>
                <a:cubicBezTo>
                  <a:pt x="2440212" y="-45862"/>
                  <a:pt x="2630774" y="19188"/>
                  <a:pt x="2732451" y="0"/>
                </a:cubicBezTo>
                <a:cubicBezTo>
                  <a:pt x="2834128" y="-19188"/>
                  <a:pt x="3213602" y="68972"/>
                  <a:pt x="3401391" y="0"/>
                </a:cubicBezTo>
                <a:cubicBezTo>
                  <a:pt x="3589180" y="-68972"/>
                  <a:pt x="3645613" y="21081"/>
                  <a:pt x="3764206" y="0"/>
                </a:cubicBezTo>
                <a:cubicBezTo>
                  <a:pt x="3882799" y="-21081"/>
                  <a:pt x="3961504" y="11248"/>
                  <a:pt x="4024980" y="0"/>
                </a:cubicBezTo>
                <a:cubicBezTo>
                  <a:pt x="4088456" y="-11248"/>
                  <a:pt x="4369856" y="33046"/>
                  <a:pt x="4591878" y="0"/>
                </a:cubicBezTo>
                <a:cubicBezTo>
                  <a:pt x="4813900" y="-33046"/>
                  <a:pt x="4996788" y="33884"/>
                  <a:pt x="5260819" y="0"/>
                </a:cubicBezTo>
                <a:cubicBezTo>
                  <a:pt x="5524850" y="-33884"/>
                  <a:pt x="5615892" y="24246"/>
                  <a:pt x="5725675" y="0"/>
                </a:cubicBezTo>
                <a:cubicBezTo>
                  <a:pt x="5835458" y="-24246"/>
                  <a:pt x="6092386" y="41525"/>
                  <a:pt x="6190532" y="0"/>
                </a:cubicBezTo>
                <a:cubicBezTo>
                  <a:pt x="6288678" y="-41525"/>
                  <a:pt x="6598213" y="5215"/>
                  <a:pt x="6757431" y="0"/>
                </a:cubicBezTo>
                <a:cubicBezTo>
                  <a:pt x="6916649" y="-5215"/>
                  <a:pt x="7109849" y="55357"/>
                  <a:pt x="7324329" y="0"/>
                </a:cubicBezTo>
                <a:cubicBezTo>
                  <a:pt x="7538809" y="-55357"/>
                  <a:pt x="7852154" y="48644"/>
                  <a:pt x="8095311" y="0"/>
                </a:cubicBezTo>
                <a:cubicBezTo>
                  <a:pt x="8338468" y="-48644"/>
                  <a:pt x="8543678" y="16763"/>
                  <a:pt x="8764252" y="0"/>
                </a:cubicBezTo>
                <a:cubicBezTo>
                  <a:pt x="8984826" y="-16763"/>
                  <a:pt x="9050881" y="15711"/>
                  <a:pt x="9331150" y="0"/>
                </a:cubicBezTo>
                <a:cubicBezTo>
                  <a:pt x="9611419" y="-15711"/>
                  <a:pt x="9536843" y="19256"/>
                  <a:pt x="9591924" y="0"/>
                </a:cubicBezTo>
                <a:cubicBezTo>
                  <a:pt x="9647005" y="-19256"/>
                  <a:pt x="9978413" y="41850"/>
                  <a:pt x="10204174" y="0"/>
                </a:cubicBezTo>
                <a:cubicBezTo>
                  <a:pt x="10206870" y="198427"/>
                  <a:pt x="10186023" y="303503"/>
                  <a:pt x="10204174" y="567188"/>
                </a:cubicBezTo>
                <a:cubicBezTo>
                  <a:pt x="10222325" y="830873"/>
                  <a:pt x="10174309" y="867876"/>
                  <a:pt x="10204174" y="1134377"/>
                </a:cubicBezTo>
                <a:cubicBezTo>
                  <a:pt x="10234039" y="1400878"/>
                  <a:pt x="10143089" y="1448360"/>
                  <a:pt x="10204174" y="1741268"/>
                </a:cubicBezTo>
                <a:cubicBezTo>
                  <a:pt x="10265259" y="2034176"/>
                  <a:pt x="10167095" y="2179308"/>
                  <a:pt x="10204174" y="2348160"/>
                </a:cubicBezTo>
                <a:cubicBezTo>
                  <a:pt x="10241253" y="2517012"/>
                  <a:pt x="10145257" y="2765020"/>
                  <a:pt x="10204174" y="2955051"/>
                </a:cubicBezTo>
                <a:cubicBezTo>
                  <a:pt x="10263091" y="3145082"/>
                  <a:pt x="10194261" y="3641101"/>
                  <a:pt x="10204174" y="3970318"/>
                </a:cubicBezTo>
                <a:cubicBezTo>
                  <a:pt x="10025303" y="3998451"/>
                  <a:pt x="9851725" y="3965644"/>
                  <a:pt x="9739317" y="3970318"/>
                </a:cubicBezTo>
                <a:cubicBezTo>
                  <a:pt x="9626909" y="3974992"/>
                  <a:pt x="9346641" y="3931741"/>
                  <a:pt x="9070377" y="3970318"/>
                </a:cubicBezTo>
                <a:cubicBezTo>
                  <a:pt x="8794113" y="4008895"/>
                  <a:pt x="8787920" y="3937260"/>
                  <a:pt x="8605520" y="3970318"/>
                </a:cubicBezTo>
                <a:cubicBezTo>
                  <a:pt x="8423120" y="4003376"/>
                  <a:pt x="8297156" y="3951071"/>
                  <a:pt x="8038622" y="3970318"/>
                </a:cubicBezTo>
                <a:cubicBezTo>
                  <a:pt x="7780088" y="3989565"/>
                  <a:pt x="7575310" y="3958259"/>
                  <a:pt x="7267639" y="3970318"/>
                </a:cubicBezTo>
                <a:cubicBezTo>
                  <a:pt x="6959968" y="3982377"/>
                  <a:pt x="6943031" y="3956758"/>
                  <a:pt x="6802783" y="3970318"/>
                </a:cubicBezTo>
                <a:cubicBezTo>
                  <a:pt x="6662535" y="3983878"/>
                  <a:pt x="6433574" y="3937814"/>
                  <a:pt x="6235884" y="3970318"/>
                </a:cubicBezTo>
                <a:cubicBezTo>
                  <a:pt x="6038194" y="4002822"/>
                  <a:pt x="5906079" y="3944076"/>
                  <a:pt x="5771027" y="3970318"/>
                </a:cubicBezTo>
                <a:cubicBezTo>
                  <a:pt x="5635975" y="3996560"/>
                  <a:pt x="5431106" y="3968972"/>
                  <a:pt x="5102087" y="3970318"/>
                </a:cubicBezTo>
                <a:cubicBezTo>
                  <a:pt x="4773068" y="3971664"/>
                  <a:pt x="4765959" y="3948245"/>
                  <a:pt x="4535188" y="3970318"/>
                </a:cubicBezTo>
                <a:cubicBezTo>
                  <a:pt x="4304417" y="3992391"/>
                  <a:pt x="4278085" y="3951728"/>
                  <a:pt x="4172373" y="3970318"/>
                </a:cubicBezTo>
                <a:cubicBezTo>
                  <a:pt x="4066662" y="3988908"/>
                  <a:pt x="4008518" y="3968391"/>
                  <a:pt x="3911600" y="3970318"/>
                </a:cubicBezTo>
                <a:cubicBezTo>
                  <a:pt x="3814682" y="3972245"/>
                  <a:pt x="3672632" y="3933988"/>
                  <a:pt x="3446743" y="3970318"/>
                </a:cubicBezTo>
                <a:cubicBezTo>
                  <a:pt x="3220854" y="4006648"/>
                  <a:pt x="2885949" y="3961769"/>
                  <a:pt x="2675761" y="3970318"/>
                </a:cubicBezTo>
                <a:cubicBezTo>
                  <a:pt x="2465573" y="3978867"/>
                  <a:pt x="2514711" y="3950244"/>
                  <a:pt x="2414988" y="3970318"/>
                </a:cubicBezTo>
                <a:cubicBezTo>
                  <a:pt x="2315265" y="3990392"/>
                  <a:pt x="1890884" y="3933201"/>
                  <a:pt x="1746048" y="3970318"/>
                </a:cubicBezTo>
                <a:cubicBezTo>
                  <a:pt x="1601212" y="4007435"/>
                  <a:pt x="1363463" y="3926407"/>
                  <a:pt x="1179149" y="3970318"/>
                </a:cubicBezTo>
                <a:cubicBezTo>
                  <a:pt x="994835" y="4014229"/>
                  <a:pt x="745198" y="3904838"/>
                  <a:pt x="510209" y="3970318"/>
                </a:cubicBezTo>
                <a:cubicBezTo>
                  <a:pt x="275220" y="4035798"/>
                  <a:pt x="159491" y="3964953"/>
                  <a:pt x="0" y="3970318"/>
                </a:cubicBezTo>
                <a:cubicBezTo>
                  <a:pt x="-49270" y="3703650"/>
                  <a:pt x="61221" y="3631554"/>
                  <a:pt x="0" y="3403130"/>
                </a:cubicBezTo>
                <a:cubicBezTo>
                  <a:pt x="-61221" y="3174706"/>
                  <a:pt x="45578" y="2992252"/>
                  <a:pt x="0" y="2796238"/>
                </a:cubicBezTo>
                <a:cubicBezTo>
                  <a:pt x="-45578" y="2600224"/>
                  <a:pt x="60103" y="2359658"/>
                  <a:pt x="0" y="2189347"/>
                </a:cubicBezTo>
                <a:cubicBezTo>
                  <a:pt x="-60103" y="2019036"/>
                  <a:pt x="27011" y="1800714"/>
                  <a:pt x="0" y="1622158"/>
                </a:cubicBezTo>
                <a:cubicBezTo>
                  <a:pt x="-27011" y="1443602"/>
                  <a:pt x="49716" y="1299122"/>
                  <a:pt x="0" y="1094673"/>
                </a:cubicBezTo>
                <a:cubicBezTo>
                  <a:pt x="-49716" y="890225"/>
                  <a:pt x="20228" y="530113"/>
                  <a:pt x="0" y="0"/>
                </a:cubicBezTo>
                <a:close/>
              </a:path>
            </a:pathLst>
          </a:custGeom>
          <a:ln>
            <a:extLst>
              <a:ext uri="{C807C97D-BFC1-408E-A445-0C87EB9F89A2}">
                <ask:lineSketchStyleProps xmlns:ask="http://schemas.microsoft.com/office/drawing/2018/sketchyshapes" sd="1344558535">
                  <a:custGeom>
                    <a:avLst/>
                    <a:gdLst>
                      <a:gd name="connsiteX0" fmla="*/ 0 w 10204174"/>
                      <a:gd name="connsiteY0" fmla="*/ 0 h 2031325"/>
                      <a:gd name="connsiteX1" fmla="*/ 668940 w 10204174"/>
                      <a:gd name="connsiteY1" fmla="*/ 0 h 2031325"/>
                      <a:gd name="connsiteX2" fmla="*/ 929714 w 10204174"/>
                      <a:gd name="connsiteY2" fmla="*/ 0 h 2031325"/>
                      <a:gd name="connsiteX3" fmla="*/ 1598654 w 10204174"/>
                      <a:gd name="connsiteY3" fmla="*/ 0 h 2031325"/>
                      <a:gd name="connsiteX4" fmla="*/ 2369636 w 10204174"/>
                      <a:gd name="connsiteY4" fmla="*/ 0 h 2031325"/>
                      <a:gd name="connsiteX5" fmla="*/ 2732451 w 10204174"/>
                      <a:gd name="connsiteY5" fmla="*/ 0 h 2031325"/>
                      <a:gd name="connsiteX6" fmla="*/ 3095266 w 10204174"/>
                      <a:gd name="connsiteY6" fmla="*/ 0 h 2031325"/>
                      <a:gd name="connsiteX7" fmla="*/ 3458081 w 10204174"/>
                      <a:gd name="connsiteY7" fmla="*/ 0 h 2031325"/>
                      <a:gd name="connsiteX8" fmla="*/ 4229063 w 10204174"/>
                      <a:gd name="connsiteY8" fmla="*/ 0 h 2031325"/>
                      <a:gd name="connsiteX9" fmla="*/ 4898004 w 10204174"/>
                      <a:gd name="connsiteY9" fmla="*/ 0 h 2031325"/>
                      <a:gd name="connsiteX10" fmla="*/ 5158777 w 10204174"/>
                      <a:gd name="connsiteY10" fmla="*/ 0 h 2031325"/>
                      <a:gd name="connsiteX11" fmla="*/ 5521592 w 10204174"/>
                      <a:gd name="connsiteY11" fmla="*/ 0 h 2031325"/>
                      <a:gd name="connsiteX12" fmla="*/ 6190532 w 10204174"/>
                      <a:gd name="connsiteY12" fmla="*/ 0 h 2031325"/>
                      <a:gd name="connsiteX13" fmla="*/ 6859473 w 10204174"/>
                      <a:gd name="connsiteY13" fmla="*/ 0 h 2031325"/>
                      <a:gd name="connsiteX14" fmla="*/ 7222288 w 10204174"/>
                      <a:gd name="connsiteY14" fmla="*/ 0 h 2031325"/>
                      <a:gd name="connsiteX15" fmla="*/ 7789186 w 10204174"/>
                      <a:gd name="connsiteY15" fmla="*/ 0 h 2031325"/>
                      <a:gd name="connsiteX16" fmla="*/ 8458126 w 10204174"/>
                      <a:gd name="connsiteY16" fmla="*/ 0 h 2031325"/>
                      <a:gd name="connsiteX17" fmla="*/ 9127067 w 10204174"/>
                      <a:gd name="connsiteY17" fmla="*/ 0 h 2031325"/>
                      <a:gd name="connsiteX18" fmla="*/ 9489882 w 10204174"/>
                      <a:gd name="connsiteY18" fmla="*/ 0 h 2031325"/>
                      <a:gd name="connsiteX19" fmla="*/ 10204174 w 10204174"/>
                      <a:gd name="connsiteY19" fmla="*/ 0 h 2031325"/>
                      <a:gd name="connsiteX20" fmla="*/ 10204174 w 10204174"/>
                      <a:gd name="connsiteY20" fmla="*/ 446892 h 2031325"/>
                      <a:gd name="connsiteX21" fmla="*/ 10204174 w 10204174"/>
                      <a:gd name="connsiteY21" fmla="*/ 975036 h 2031325"/>
                      <a:gd name="connsiteX22" fmla="*/ 10204174 w 10204174"/>
                      <a:gd name="connsiteY22" fmla="*/ 1421928 h 2031325"/>
                      <a:gd name="connsiteX23" fmla="*/ 10204174 w 10204174"/>
                      <a:gd name="connsiteY23" fmla="*/ 2031325 h 2031325"/>
                      <a:gd name="connsiteX24" fmla="*/ 9637275 w 10204174"/>
                      <a:gd name="connsiteY24" fmla="*/ 2031325 h 2031325"/>
                      <a:gd name="connsiteX25" fmla="*/ 8968335 w 10204174"/>
                      <a:gd name="connsiteY25" fmla="*/ 2031325 h 2031325"/>
                      <a:gd name="connsiteX26" fmla="*/ 8197353 w 10204174"/>
                      <a:gd name="connsiteY26" fmla="*/ 2031325 h 2031325"/>
                      <a:gd name="connsiteX27" fmla="*/ 7834538 w 10204174"/>
                      <a:gd name="connsiteY27" fmla="*/ 2031325 h 2031325"/>
                      <a:gd name="connsiteX28" fmla="*/ 7573765 w 10204174"/>
                      <a:gd name="connsiteY28" fmla="*/ 2031325 h 2031325"/>
                      <a:gd name="connsiteX29" fmla="*/ 6802783 w 10204174"/>
                      <a:gd name="connsiteY29" fmla="*/ 2031325 h 2031325"/>
                      <a:gd name="connsiteX30" fmla="*/ 6439968 w 10204174"/>
                      <a:gd name="connsiteY30" fmla="*/ 2031325 h 2031325"/>
                      <a:gd name="connsiteX31" fmla="*/ 6179194 w 10204174"/>
                      <a:gd name="connsiteY31" fmla="*/ 2031325 h 2031325"/>
                      <a:gd name="connsiteX32" fmla="*/ 5612296 w 10204174"/>
                      <a:gd name="connsiteY32" fmla="*/ 2031325 h 2031325"/>
                      <a:gd name="connsiteX33" fmla="*/ 5045397 w 10204174"/>
                      <a:gd name="connsiteY33" fmla="*/ 2031325 h 2031325"/>
                      <a:gd name="connsiteX34" fmla="*/ 4376457 w 10204174"/>
                      <a:gd name="connsiteY34" fmla="*/ 2031325 h 2031325"/>
                      <a:gd name="connsiteX35" fmla="*/ 3911600 w 10204174"/>
                      <a:gd name="connsiteY35" fmla="*/ 2031325 h 2031325"/>
                      <a:gd name="connsiteX36" fmla="*/ 3548785 w 10204174"/>
                      <a:gd name="connsiteY36" fmla="*/ 2031325 h 2031325"/>
                      <a:gd name="connsiteX37" fmla="*/ 2777803 w 10204174"/>
                      <a:gd name="connsiteY37" fmla="*/ 2031325 h 2031325"/>
                      <a:gd name="connsiteX38" fmla="*/ 2414988 w 10204174"/>
                      <a:gd name="connsiteY38" fmla="*/ 2031325 h 2031325"/>
                      <a:gd name="connsiteX39" fmla="*/ 1848089 w 10204174"/>
                      <a:gd name="connsiteY39" fmla="*/ 2031325 h 2031325"/>
                      <a:gd name="connsiteX40" fmla="*/ 1281191 w 10204174"/>
                      <a:gd name="connsiteY40" fmla="*/ 2031325 h 2031325"/>
                      <a:gd name="connsiteX41" fmla="*/ 1020417 w 10204174"/>
                      <a:gd name="connsiteY41" fmla="*/ 2031325 h 2031325"/>
                      <a:gd name="connsiteX42" fmla="*/ 759644 w 10204174"/>
                      <a:gd name="connsiteY42" fmla="*/ 2031325 h 2031325"/>
                      <a:gd name="connsiteX43" fmla="*/ 498871 w 10204174"/>
                      <a:gd name="connsiteY43" fmla="*/ 2031325 h 2031325"/>
                      <a:gd name="connsiteX44" fmla="*/ 0 w 10204174"/>
                      <a:gd name="connsiteY44" fmla="*/ 2031325 h 2031325"/>
                      <a:gd name="connsiteX45" fmla="*/ 0 w 10204174"/>
                      <a:gd name="connsiteY45" fmla="*/ 1543807 h 2031325"/>
                      <a:gd name="connsiteX46" fmla="*/ 0 w 10204174"/>
                      <a:gd name="connsiteY46" fmla="*/ 1035976 h 2031325"/>
                      <a:gd name="connsiteX47" fmla="*/ 0 w 10204174"/>
                      <a:gd name="connsiteY47" fmla="*/ 589084 h 2031325"/>
                      <a:gd name="connsiteX48" fmla="*/ 0 w 10204174"/>
                      <a:gd name="connsiteY48" fmla="*/ 0 h 2031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204174" h="2031325" fill="none" extrusionOk="0">
                        <a:moveTo>
                          <a:pt x="0" y="0"/>
                        </a:moveTo>
                        <a:cubicBezTo>
                          <a:pt x="153051" y="-26817"/>
                          <a:pt x="477458" y="15055"/>
                          <a:pt x="668940" y="0"/>
                        </a:cubicBezTo>
                        <a:cubicBezTo>
                          <a:pt x="860422" y="-15055"/>
                          <a:pt x="874126" y="5029"/>
                          <a:pt x="929714" y="0"/>
                        </a:cubicBezTo>
                        <a:cubicBezTo>
                          <a:pt x="985302" y="-5029"/>
                          <a:pt x="1362398" y="33252"/>
                          <a:pt x="1598654" y="0"/>
                        </a:cubicBezTo>
                        <a:cubicBezTo>
                          <a:pt x="1834910" y="-33252"/>
                          <a:pt x="2089249" y="17571"/>
                          <a:pt x="2369636" y="0"/>
                        </a:cubicBezTo>
                        <a:cubicBezTo>
                          <a:pt x="2650023" y="-17571"/>
                          <a:pt x="2601902" y="36697"/>
                          <a:pt x="2732451" y="0"/>
                        </a:cubicBezTo>
                        <a:cubicBezTo>
                          <a:pt x="2863000" y="-36697"/>
                          <a:pt x="2936976" y="24665"/>
                          <a:pt x="3095266" y="0"/>
                        </a:cubicBezTo>
                        <a:cubicBezTo>
                          <a:pt x="3253557" y="-24665"/>
                          <a:pt x="3360130" y="5052"/>
                          <a:pt x="3458081" y="0"/>
                        </a:cubicBezTo>
                        <a:cubicBezTo>
                          <a:pt x="3556033" y="-5052"/>
                          <a:pt x="3940187" y="22628"/>
                          <a:pt x="4229063" y="0"/>
                        </a:cubicBezTo>
                        <a:cubicBezTo>
                          <a:pt x="4517939" y="-22628"/>
                          <a:pt x="4642761" y="46909"/>
                          <a:pt x="4898004" y="0"/>
                        </a:cubicBezTo>
                        <a:cubicBezTo>
                          <a:pt x="5153247" y="-46909"/>
                          <a:pt x="5077110" y="24265"/>
                          <a:pt x="5158777" y="0"/>
                        </a:cubicBezTo>
                        <a:cubicBezTo>
                          <a:pt x="5240444" y="-24265"/>
                          <a:pt x="5356880" y="4800"/>
                          <a:pt x="5521592" y="0"/>
                        </a:cubicBezTo>
                        <a:cubicBezTo>
                          <a:pt x="5686305" y="-4800"/>
                          <a:pt x="6002135" y="54480"/>
                          <a:pt x="6190532" y="0"/>
                        </a:cubicBezTo>
                        <a:cubicBezTo>
                          <a:pt x="6378929" y="-54480"/>
                          <a:pt x="6572575" y="64393"/>
                          <a:pt x="6859473" y="0"/>
                        </a:cubicBezTo>
                        <a:cubicBezTo>
                          <a:pt x="7146371" y="-64393"/>
                          <a:pt x="7126439" y="899"/>
                          <a:pt x="7222288" y="0"/>
                        </a:cubicBezTo>
                        <a:cubicBezTo>
                          <a:pt x="7318138" y="-899"/>
                          <a:pt x="7589188" y="19784"/>
                          <a:pt x="7789186" y="0"/>
                        </a:cubicBezTo>
                        <a:cubicBezTo>
                          <a:pt x="7989184" y="-19784"/>
                          <a:pt x="8295720" y="27254"/>
                          <a:pt x="8458126" y="0"/>
                        </a:cubicBezTo>
                        <a:cubicBezTo>
                          <a:pt x="8620532" y="-27254"/>
                          <a:pt x="8877532" y="23249"/>
                          <a:pt x="9127067" y="0"/>
                        </a:cubicBezTo>
                        <a:cubicBezTo>
                          <a:pt x="9376602" y="-23249"/>
                          <a:pt x="9382501" y="112"/>
                          <a:pt x="9489882" y="0"/>
                        </a:cubicBezTo>
                        <a:cubicBezTo>
                          <a:pt x="9597264" y="-112"/>
                          <a:pt x="9888294" y="74389"/>
                          <a:pt x="10204174" y="0"/>
                        </a:cubicBezTo>
                        <a:cubicBezTo>
                          <a:pt x="10227880" y="198000"/>
                          <a:pt x="10157643" y="295038"/>
                          <a:pt x="10204174" y="446892"/>
                        </a:cubicBezTo>
                        <a:cubicBezTo>
                          <a:pt x="10250705" y="598746"/>
                          <a:pt x="10182461" y="789162"/>
                          <a:pt x="10204174" y="975036"/>
                        </a:cubicBezTo>
                        <a:cubicBezTo>
                          <a:pt x="10225887" y="1160910"/>
                          <a:pt x="10187387" y="1280979"/>
                          <a:pt x="10204174" y="1421928"/>
                        </a:cubicBezTo>
                        <a:cubicBezTo>
                          <a:pt x="10220961" y="1562877"/>
                          <a:pt x="10147911" y="1895797"/>
                          <a:pt x="10204174" y="2031325"/>
                        </a:cubicBezTo>
                        <a:cubicBezTo>
                          <a:pt x="10000155" y="2051081"/>
                          <a:pt x="9753193" y="2002821"/>
                          <a:pt x="9637275" y="2031325"/>
                        </a:cubicBezTo>
                        <a:cubicBezTo>
                          <a:pt x="9521357" y="2059829"/>
                          <a:pt x="9191443" y="2014261"/>
                          <a:pt x="8968335" y="2031325"/>
                        </a:cubicBezTo>
                        <a:cubicBezTo>
                          <a:pt x="8745227" y="2048389"/>
                          <a:pt x="8496051" y="1965847"/>
                          <a:pt x="8197353" y="2031325"/>
                        </a:cubicBezTo>
                        <a:cubicBezTo>
                          <a:pt x="7898655" y="2096803"/>
                          <a:pt x="7927621" y="2024393"/>
                          <a:pt x="7834538" y="2031325"/>
                        </a:cubicBezTo>
                        <a:cubicBezTo>
                          <a:pt x="7741455" y="2038257"/>
                          <a:pt x="7634530" y="2026293"/>
                          <a:pt x="7573765" y="2031325"/>
                        </a:cubicBezTo>
                        <a:cubicBezTo>
                          <a:pt x="7513000" y="2036357"/>
                          <a:pt x="6988806" y="2015201"/>
                          <a:pt x="6802783" y="2031325"/>
                        </a:cubicBezTo>
                        <a:cubicBezTo>
                          <a:pt x="6616760" y="2047449"/>
                          <a:pt x="6608807" y="1993943"/>
                          <a:pt x="6439968" y="2031325"/>
                        </a:cubicBezTo>
                        <a:cubicBezTo>
                          <a:pt x="6271129" y="2068707"/>
                          <a:pt x="6236578" y="2012614"/>
                          <a:pt x="6179194" y="2031325"/>
                        </a:cubicBezTo>
                        <a:cubicBezTo>
                          <a:pt x="6121810" y="2050036"/>
                          <a:pt x="5820188" y="2011602"/>
                          <a:pt x="5612296" y="2031325"/>
                        </a:cubicBezTo>
                        <a:cubicBezTo>
                          <a:pt x="5404404" y="2051048"/>
                          <a:pt x="5222494" y="2003427"/>
                          <a:pt x="5045397" y="2031325"/>
                        </a:cubicBezTo>
                        <a:cubicBezTo>
                          <a:pt x="4868300" y="2059223"/>
                          <a:pt x="4611358" y="2007679"/>
                          <a:pt x="4376457" y="2031325"/>
                        </a:cubicBezTo>
                        <a:cubicBezTo>
                          <a:pt x="4141556" y="2054971"/>
                          <a:pt x="4105386" y="1986322"/>
                          <a:pt x="3911600" y="2031325"/>
                        </a:cubicBezTo>
                        <a:cubicBezTo>
                          <a:pt x="3717814" y="2076328"/>
                          <a:pt x="3660793" y="1990593"/>
                          <a:pt x="3548785" y="2031325"/>
                        </a:cubicBezTo>
                        <a:cubicBezTo>
                          <a:pt x="3436778" y="2072057"/>
                          <a:pt x="3028203" y="2023698"/>
                          <a:pt x="2777803" y="2031325"/>
                        </a:cubicBezTo>
                        <a:cubicBezTo>
                          <a:pt x="2527403" y="2038952"/>
                          <a:pt x="2499112" y="2018939"/>
                          <a:pt x="2414988" y="2031325"/>
                        </a:cubicBezTo>
                        <a:cubicBezTo>
                          <a:pt x="2330865" y="2043711"/>
                          <a:pt x="2077820" y="1980966"/>
                          <a:pt x="1848089" y="2031325"/>
                        </a:cubicBezTo>
                        <a:cubicBezTo>
                          <a:pt x="1618358" y="2081684"/>
                          <a:pt x="1467117" y="2028104"/>
                          <a:pt x="1281191" y="2031325"/>
                        </a:cubicBezTo>
                        <a:cubicBezTo>
                          <a:pt x="1095265" y="2034546"/>
                          <a:pt x="1150143" y="2003558"/>
                          <a:pt x="1020417" y="2031325"/>
                        </a:cubicBezTo>
                        <a:cubicBezTo>
                          <a:pt x="890691" y="2059092"/>
                          <a:pt x="880448" y="2028470"/>
                          <a:pt x="759644" y="2031325"/>
                        </a:cubicBezTo>
                        <a:cubicBezTo>
                          <a:pt x="638840" y="2034180"/>
                          <a:pt x="589741" y="2007982"/>
                          <a:pt x="498871" y="2031325"/>
                        </a:cubicBezTo>
                        <a:cubicBezTo>
                          <a:pt x="408001" y="2054668"/>
                          <a:pt x="209525" y="1999900"/>
                          <a:pt x="0" y="2031325"/>
                        </a:cubicBezTo>
                        <a:cubicBezTo>
                          <a:pt x="-7440" y="1803025"/>
                          <a:pt x="5574" y="1778510"/>
                          <a:pt x="0" y="1543807"/>
                        </a:cubicBezTo>
                        <a:cubicBezTo>
                          <a:pt x="-5574" y="1309104"/>
                          <a:pt x="2363" y="1168210"/>
                          <a:pt x="0" y="1035976"/>
                        </a:cubicBezTo>
                        <a:cubicBezTo>
                          <a:pt x="-2363" y="903742"/>
                          <a:pt x="14741" y="688491"/>
                          <a:pt x="0" y="589084"/>
                        </a:cubicBezTo>
                        <a:cubicBezTo>
                          <a:pt x="-14741" y="489677"/>
                          <a:pt x="28832" y="132504"/>
                          <a:pt x="0" y="0"/>
                        </a:cubicBezTo>
                        <a:close/>
                      </a:path>
                      <a:path w="10204174" h="2031325" stroke="0" extrusionOk="0">
                        <a:moveTo>
                          <a:pt x="0" y="0"/>
                        </a:moveTo>
                        <a:cubicBezTo>
                          <a:pt x="142994" y="-32579"/>
                          <a:pt x="410963" y="531"/>
                          <a:pt x="566899" y="0"/>
                        </a:cubicBezTo>
                        <a:cubicBezTo>
                          <a:pt x="722835" y="-531"/>
                          <a:pt x="964920" y="37539"/>
                          <a:pt x="1133797" y="0"/>
                        </a:cubicBezTo>
                        <a:cubicBezTo>
                          <a:pt x="1302674" y="-37539"/>
                          <a:pt x="1627198" y="77199"/>
                          <a:pt x="1802737" y="0"/>
                        </a:cubicBezTo>
                        <a:cubicBezTo>
                          <a:pt x="1978276" y="-77199"/>
                          <a:pt x="2094976" y="45862"/>
                          <a:pt x="2267594" y="0"/>
                        </a:cubicBezTo>
                        <a:cubicBezTo>
                          <a:pt x="2440212" y="-45862"/>
                          <a:pt x="2630774" y="19188"/>
                          <a:pt x="2732451" y="0"/>
                        </a:cubicBezTo>
                        <a:cubicBezTo>
                          <a:pt x="2834128" y="-19188"/>
                          <a:pt x="3213602" y="68972"/>
                          <a:pt x="3401391" y="0"/>
                        </a:cubicBezTo>
                        <a:cubicBezTo>
                          <a:pt x="3589180" y="-68972"/>
                          <a:pt x="3645613" y="21081"/>
                          <a:pt x="3764206" y="0"/>
                        </a:cubicBezTo>
                        <a:cubicBezTo>
                          <a:pt x="3882799" y="-21081"/>
                          <a:pt x="3961504" y="11248"/>
                          <a:pt x="4024980" y="0"/>
                        </a:cubicBezTo>
                        <a:cubicBezTo>
                          <a:pt x="4088456" y="-11248"/>
                          <a:pt x="4369856" y="33046"/>
                          <a:pt x="4591878" y="0"/>
                        </a:cubicBezTo>
                        <a:cubicBezTo>
                          <a:pt x="4813900" y="-33046"/>
                          <a:pt x="4996788" y="33884"/>
                          <a:pt x="5260819" y="0"/>
                        </a:cubicBezTo>
                        <a:cubicBezTo>
                          <a:pt x="5524850" y="-33884"/>
                          <a:pt x="5615892" y="24246"/>
                          <a:pt x="5725675" y="0"/>
                        </a:cubicBezTo>
                        <a:cubicBezTo>
                          <a:pt x="5835458" y="-24246"/>
                          <a:pt x="6092386" y="41525"/>
                          <a:pt x="6190532" y="0"/>
                        </a:cubicBezTo>
                        <a:cubicBezTo>
                          <a:pt x="6288678" y="-41525"/>
                          <a:pt x="6598213" y="5215"/>
                          <a:pt x="6757431" y="0"/>
                        </a:cubicBezTo>
                        <a:cubicBezTo>
                          <a:pt x="6916649" y="-5215"/>
                          <a:pt x="7109849" y="55357"/>
                          <a:pt x="7324329" y="0"/>
                        </a:cubicBezTo>
                        <a:cubicBezTo>
                          <a:pt x="7538809" y="-55357"/>
                          <a:pt x="7852154" y="48644"/>
                          <a:pt x="8095311" y="0"/>
                        </a:cubicBezTo>
                        <a:cubicBezTo>
                          <a:pt x="8338468" y="-48644"/>
                          <a:pt x="8543678" y="16763"/>
                          <a:pt x="8764252" y="0"/>
                        </a:cubicBezTo>
                        <a:cubicBezTo>
                          <a:pt x="8984826" y="-16763"/>
                          <a:pt x="9050881" y="15711"/>
                          <a:pt x="9331150" y="0"/>
                        </a:cubicBezTo>
                        <a:cubicBezTo>
                          <a:pt x="9611419" y="-15711"/>
                          <a:pt x="9536843" y="19256"/>
                          <a:pt x="9591924" y="0"/>
                        </a:cubicBezTo>
                        <a:cubicBezTo>
                          <a:pt x="9647005" y="-19256"/>
                          <a:pt x="9978413" y="41850"/>
                          <a:pt x="10204174" y="0"/>
                        </a:cubicBezTo>
                        <a:cubicBezTo>
                          <a:pt x="10228968" y="157367"/>
                          <a:pt x="10154106" y="357778"/>
                          <a:pt x="10204174" y="507831"/>
                        </a:cubicBezTo>
                        <a:cubicBezTo>
                          <a:pt x="10254242" y="657884"/>
                          <a:pt x="10203521" y="872660"/>
                          <a:pt x="10204174" y="1015663"/>
                        </a:cubicBezTo>
                        <a:cubicBezTo>
                          <a:pt x="10204827" y="1158666"/>
                          <a:pt x="10198840" y="1397129"/>
                          <a:pt x="10204174" y="1543807"/>
                        </a:cubicBezTo>
                        <a:cubicBezTo>
                          <a:pt x="10209508" y="1690485"/>
                          <a:pt x="10172999" y="1825163"/>
                          <a:pt x="10204174" y="2031325"/>
                        </a:cubicBezTo>
                        <a:cubicBezTo>
                          <a:pt x="9871421" y="2075178"/>
                          <a:pt x="9824088" y="1961867"/>
                          <a:pt x="9535234" y="2031325"/>
                        </a:cubicBezTo>
                        <a:cubicBezTo>
                          <a:pt x="9246380" y="2100783"/>
                          <a:pt x="9021280" y="1944586"/>
                          <a:pt x="8764252" y="2031325"/>
                        </a:cubicBezTo>
                        <a:cubicBezTo>
                          <a:pt x="8507224" y="2118064"/>
                          <a:pt x="8483456" y="2017076"/>
                          <a:pt x="8401437" y="2031325"/>
                        </a:cubicBezTo>
                        <a:cubicBezTo>
                          <a:pt x="8319419" y="2045574"/>
                          <a:pt x="8011576" y="1992748"/>
                          <a:pt x="7732496" y="2031325"/>
                        </a:cubicBezTo>
                        <a:cubicBezTo>
                          <a:pt x="7453416" y="2069902"/>
                          <a:pt x="7450039" y="1998267"/>
                          <a:pt x="7267639" y="2031325"/>
                        </a:cubicBezTo>
                        <a:cubicBezTo>
                          <a:pt x="7085239" y="2064383"/>
                          <a:pt x="6959275" y="2012078"/>
                          <a:pt x="6700741" y="2031325"/>
                        </a:cubicBezTo>
                        <a:cubicBezTo>
                          <a:pt x="6442207" y="2050572"/>
                          <a:pt x="6234857" y="2017731"/>
                          <a:pt x="5929759" y="2031325"/>
                        </a:cubicBezTo>
                        <a:cubicBezTo>
                          <a:pt x="5624661" y="2044919"/>
                          <a:pt x="5610684" y="2022046"/>
                          <a:pt x="5464902" y="2031325"/>
                        </a:cubicBezTo>
                        <a:cubicBezTo>
                          <a:pt x="5319120" y="2040604"/>
                          <a:pt x="5093899" y="1996728"/>
                          <a:pt x="4898004" y="2031325"/>
                        </a:cubicBezTo>
                        <a:cubicBezTo>
                          <a:pt x="4702109" y="2065922"/>
                          <a:pt x="4568199" y="2005083"/>
                          <a:pt x="4433147" y="2031325"/>
                        </a:cubicBezTo>
                        <a:cubicBezTo>
                          <a:pt x="4298095" y="2057567"/>
                          <a:pt x="3898850" y="1955103"/>
                          <a:pt x="3764206" y="2031325"/>
                        </a:cubicBezTo>
                        <a:cubicBezTo>
                          <a:pt x="3629562" y="2107547"/>
                          <a:pt x="3422168" y="2008659"/>
                          <a:pt x="3197308" y="2031325"/>
                        </a:cubicBezTo>
                        <a:cubicBezTo>
                          <a:pt x="2972448" y="2053991"/>
                          <a:pt x="2940205" y="2012735"/>
                          <a:pt x="2834493" y="2031325"/>
                        </a:cubicBezTo>
                        <a:cubicBezTo>
                          <a:pt x="2728782" y="2049915"/>
                          <a:pt x="2674017" y="2006605"/>
                          <a:pt x="2573719" y="2031325"/>
                        </a:cubicBezTo>
                        <a:cubicBezTo>
                          <a:pt x="2473421" y="2056045"/>
                          <a:pt x="2329481" y="1993663"/>
                          <a:pt x="2108863" y="2031325"/>
                        </a:cubicBezTo>
                        <a:cubicBezTo>
                          <a:pt x="1888245" y="2068987"/>
                          <a:pt x="1548069" y="2022776"/>
                          <a:pt x="1337881" y="2031325"/>
                        </a:cubicBezTo>
                        <a:cubicBezTo>
                          <a:pt x="1127693" y="2039874"/>
                          <a:pt x="1180979" y="2026678"/>
                          <a:pt x="1077107" y="2031325"/>
                        </a:cubicBezTo>
                        <a:cubicBezTo>
                          <a:pt x="973235" y="2035972"/>
                          <a:pt x="296949" y="1933794"/>
                          <a:pt x="0" y="2031325"/>
                        </a:cubicBezTo>
                        <a:cubicBezTo>
                          <a:pt x="-49778" y="1801787"/>
                          <a:pt x="26937" y="1710797"/>
                          <a:pt x="0" y="1523494"/>
                        </a:cubicBezTo>
                        <a:cubicBezTo>
                          <a:pt x="-26937" y="1336191"/>
                          <a:pt x="11118" y="1158861"/>
                          <a:pt x="0" y="1015663"/>
                        </a:cubicBezTo>
                        <a:cubicBezTo>
                          <a:pt x="-11118" y="872465"/>
                          <a:pt x="42287" y="745967"/>
                          <a:pt x="0" y="548458"/>
                        </a:cubicBezTo>
                        <a:cubicBezTo>
                          <a:pt x="-42287" y="350949"/>
                          <a:pt x="51993" y="150216"/>
                          <a:pt x="0" y="0"/>
                        </a:cubicBezTo>
                        <a:close/>
                      </a:path>
                    </a:pathLst>
                  </a:custGeom>
                  <ask:type>
                    <ask:lineSketchScribble/>
                  </ask:type>
                </ask:lineSketchStyleProps>
              </a:ext>
            </a:extLst>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dirty="0"/>
              <a:t>Let </a:t>
            </a:r>
            <a:r>
              <a:rPr lang="en-US" dirty="0" err="1"/>
              <a:t>val</a:t>
            </a:r>
            <a:r>
              <a:rPr lang="en-US" dirty="0"/>
              <a:t>[] = {1, 4, 5, 7}, </a:t>
            </a:r>
            <a:r>
              <a:rPr lang="en-US" dirty="0" err="1"/>
              <a:t>wt</a:t>
            </a:r>
            <a:r>
              <a:rPr lang="en-US" dirty="0"/>
              <a:t>[] = {1, 3, 4, 5}W = 7.The 2d knapsack table will look like :2d knapsack </a:t>
            </a:r>
            <a:r>
              <a:rPr lang="en-US" dirty="0" err="1"/>
              <a:t>tableStart</a:t>
            </a:r>
            <a:r>
              <a:rPr lang="en-US" dirty="0"/>
              <a:t> backtracking from K[n][W].Here K[n][W] is 9.Since, this value comes from the top (shown by grey arrow), the item in this row is not included. Go vertically upward in the table without including this in the knapsack. Now, this value K[n-1][W] which is 9 doesn’t come from the top which means the item in this row is included and go vertically up and then left by the weight of the included item ( shown by black arrow). Continuing this process include weights 3 and 4 with total value 9 in the knapsack.</a:t>
            </a:r>
            <a:endParaRPr lang="en-IN" dirty="0"/>
          </a:p>
        </p:txBody>
      </p:sp>
      <p:pic>
        <p:nvPicPr>
          <p:cNvPr id="2" name="Picture 1">
            <a:extLst>
              <a:ext uri="{FF2B5EF4-FFF2-40B4-BE49-F238E27FC236}">
                <a16:creationId xmlns:a16="http://schemas.microsoft.com/office/drawing/2014/main" id="{A7AC26ED-992D-46D7-8F66-14CABB05FA56}"/>
              </a:ext>
            </a:extLst>
          </p:cNvPr>
          <p:cNvPicPr>
            <a:picLocks noChangeAspect="1"/>
          </p:cNvPicPr>
          <p:nvPr/>
        </p:nvPicPr>
        <p:blipFill rotWithShape="1">
          <a:blip r:embed="rId2"/>
          <a:srcRect l="22500" t="27314" r="41675" b="32426"/>
          <a:stretch/>
        </p:blipFill>
        <p:spPr>
          <a:xfrm>
            <a:off x="6184777" y="4083728"/>
            <a:ext cx="3660559" cy="2313890"/>
          </a:xfrm>
          <a:prstGeom prst="rect">
            <a:avLst/>
          </a:prstGeom>
        </p:spPr>
      </p:pic>
    </p:spTree>
    <p:extLst>
      <p:ext uri="{BB962C8B-B14F-4D97-AF65-F5344CB8AC3E}">
        <p14:creationId xmlns:p14="http://schemas.microsoft.com/office/powerpoint/2010/main" val="29457179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building, window, brick, sitting&#10;&#10;Description automatically generated">
            <a:extLst>
              <a:ext uri="{FF2B5EF4-FFF2-40B4-BE49-F238E27FC236}">
                <a16:creationId xmlns:a16="http://schemas.microsoft.com/office/drawing/2014/main" id="{C3B345D3-2F42-4DF9-B6AB-7385FCEDF682}"/>
              </a:ext>
            </a:extLst>
          </p:cNvPr>
          <p:cNvPicPr>
            <a:picLocks noChangeAspect="1"/>
          </p:cNvPicPr>
          <p:nvPr/>
        </p:nvPicPr>
        <p:blipFill>
          <a:blip r:embed="rId2"/>
          <a:stretch>
            <a:fillRect/>
          </a:stretch>
        </p:blipFill>
        <p:spPr>
          <a:xfrm>
            <a:off x="0" y="2858"/>
            <a:ext cx="13623235" cy="6855142"/>
          </a:xfrm>
          <a:prstGeom prst="rect">
            <a:avLst/>
          </a:prstGeom>
        </p:spPr>
      </p:pic>
      <p:sp>
        <p:nvSpPr>
          <p:cNvPr id="64" name="Rectangle 59">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329"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65" name="Rectangle 61">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272"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1276054" y="2335533"/>
            <a:ext cx="4775075" cy="559656"/>
          </a:xfrm>
        </p:spPr>
        <p:txBody>
          <a:bodyPr>
            <a:normAutofit fontScale="90000"/>
          </a:bodyPr>
          <a:lstStyle/>
          <a:p>
            <a:r>
              <a:rPr lang="en-US" sz="4400" dirty="0">
                <a:solidFill>
                  <a:schemeClr val="tx1"/>
                </a:solidFill>
              </a:rPr>
              <a:t>Thanks</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1392673" y="3061761"/>
            <a:ext cx="4775075" cy="1110705"/>
          </a:xfrm>
        </p:spPr>
        <p:txBody>
          <a:bodyPr>
            <a:normAutofit/>
          </a:bodyPr>
          <a:lstStyle/>
          <a:p>
            <a:r>
              <a:rPr lang="en-IN" dirty="0"/>
              <a:t>CSB 252</a:t>
            </a:r>
          </a:p>
          <a:p>
            <a:r>
              <a:rPr lang="en-IN" dirty="0"/>
              <a:t>SAKSHAM MITTAL 	181210045</a:t>
            </a:r>
          </a:p>
          <a:p>
            <a:r>
              <a:rPr lang="en-IN" dirty="0"/>
              <a:t>RAHUL DEV KUREEL 	181210039 </a:t>
            </a:r>
            <a:endParaRPr lang="en-US" dirty="0">
              <a:solidFill>
                <a:schemeClr val="tx1"/>
              </a:solidFill>
            </a:endParaRPr>
          </a:p>
        </p:txBody>
      </p:sp>
      <p:sp>
        <p:nvSpPr>
          <p:cNvPr id="9" name="TextBox 8">
            <a:extLst>
              <a:ext uri="{FF2B5EF4-FFF2-40B4-BE49-F238E27FC236}">
                <a16:creationId xmlns:a16="http://schemas.microsoft.com/office/drawing/2014/main" id="{D333D2B9-A451-42F2-A96A-888D9CE7A43E}"/>
              </a:ext>
            </a:extLst>
          </p:cNvPr>
          <p:cNvSpPr txBox="1"/>
          <p:nvPr/>
        </p:nvSpPr>
        <p:spPr>
          <a:xfrm>
            <a:off x="1103272" y="4412184"/>
            <a:ext cx="5353879" cy="369332"/>
          </a:xfrm>
          <a:prstGeom prst="rect">
            <a:avLst/>
          </a:prstGeom>
          <a:noFill/>
        </p:spPr>
        <p:txBody>
          <a:bodyPr wrap="square" rtlCol="0">
            <a:spAutoFit/>
          </a:bodyPr>
          <a:lstStyle/>
          <a:p>
            <a:r>
              <a:rPr lang="en-US" dirty="0"/>
              <a:t>NATIONAL INSTITUTE OF TECHNOLOGY DELHI</a:t>
            </a:r>
            <a:endParaRPr lang="en-IN" dirty="0"/>
          </a:p>
        </p:txBody>
      </p:sp>
    </p:spTree>
    <p:extLst>
      <p:ext uri="{BB962C8B-B14F-4D97-AF65-F5344CB8AC3E}">
        <p14:creationId xmlns:p14="http://schemas.microsoft.com/office/powerpoint/2010/main" val="3420651626"/>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building, window, brick, sitting&#10;&#10;Description automatically generated">
            <a:extLst>
              <a:ext uri="{FF2B5EF4-FFF2-40B4-BE49-F238E27FC236}">
                <a16:creationId xmlns:a16="http://schemas.microsoft.com/office/drawing/2014/main" id="{C3B345D3-2F42-4DF9-B6AB-7385FCEDF682}"/>
              </a:ext>
            </a:extLst>
          </p:cNvPr>
          <p:cNvPicPr>
            <a:picLocks noChangeAspect="1"/>
          </p:cNvPicPr>
          <p:nvPr/>
        </p:nvPicPr>
        <p:blipFill>
          <a:blip r:embed="rId2"/>
          <a:stretch>
            <a:fillRect/>
          </a:stretch>
        </p:blipFill>
        <p:spPr>
          <a:xfrm>
            <a:off x="0" y="2858"/>
            <a:ext cx="13623235" cy="6855142"/>
          </a:xfrm>
          <a:prstGeom prst="rect">
            <a:avLst/>
          </a:prstGeom>
        </p:spPr>
      </p:pic>
      <p:sp>
        <p:nvSpPr>
          <p:cNvPr id="64" name="Rectangle 59">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329"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65" name="Rectangle 61">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272"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1276055" y="2350017"/>
            <a:ext cx="4775075" cy="1630906"/>
          </a:xfrm>
        </p:spPr>
        <p:txBody>
          <a:bodyPr>
            <a:normAutofit fontScale="90000"/>
          </a:bodyPr>
          <a:lstStyle/>
          <a:p>
            <a:r>
              <a:rPr lang="en-US" sz="4400" dirty="0">
                <a:solidFill>
                  <a:schemeClr val="tx1"/>
                </a:solidFill>
              </a:rPr>
              <a:t>Design and analysis of algorithms</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1276055" y="4076008"/>
            <a:ext cx="4775075" cy="559656"/>
          </a:xfrm>
        </p:spPr>
        <p:txBody>
          <a:bodyPr>
            <a:normAutofit/>
          </a:bodyPr>
          <a:lstStyle/>
          <a:p>
            <a:r>
              <a:rPr lang="en-IN" dirty="0"/>
              <a:t>CSB 252 </a:t>
            </a:r>
            <a:endParaRPr lang="en-US" dirty="0">
              <a:solidFill>
                <a:schemeClr val="tx1"/>
              </a:solidFill>
            </a:endParaRPr>
          </a:p>
        </p:txBody>
      </p:sp>
      <p:sp>
        <p:nvSpPr>
          <p:cNvPr id="9" name="TextBox 8">
            <a:extLst>
              <a:ext uri="{FF2B5EF4-FFF2-40B4-BE49-F238E27FC236}">
                <a16:creationId xmlns:a16="http://schemas.microsoft.com/office/drawing/2014/main" id="{D333D2B9-A451-42F2-A96A-888D9CE7A43E}"/>
              </a:ext>
            </a:extLst>
          </p:cNvPr>
          <p:cNvSpPr txBox="1"/>
          <p:nvPr/>
        </p:nvSpPr>
        <p:spPr>
          <a:xfrm>
            <a:off x="1103272" y="4412184"/>
            <a:ext cx="5353879" cy="369332"/>
          </a:xfrm>
          <a:prstGeom prst="rect">
            <a:avLst/>
          </a:prstGeom>
          <a:noFill/>
        </p:spPr>
        <p:txBody>
          <a:bodyPr wrap="square" rtlCol="0">
            <a:spAutoFit/>
          </a:bodyPr>
          <a:lstStyle/>
          <a:p>
            <a:r>
              <a:rPr lang="en-US" dirty="0"/>
              <a:t>NATIONAL INSTITUTE OF TECHNOLOGY DELHI</a:t>
            </a:r>
            <a:endParaRPr lang="en-IN" dirty="0"/>
          </a:p>
        </p:txBody>
      </p:sp>
    </p:spTree>
    <p:extLst>
      <p:ext uri="{BB962C8B-B14F-4D97-AF65-F5344CB8AC3E}">
        <p14:creationId xmlns:p14="http://schemas.microsoft.com/office/powerpoint/2010/main" val="1736693185"/>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39EC50A-248F-46D1-97CD-65A2766F75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4" name="Rectangle 13">
            <a:extLst>
              <a:ext uri="{FF2B5EF4-FFF2-40B4-BE49-F238E27FC236}">
                <a16:creationId xmlns:a16="http://schemas.microsoft.com/office/drawing/2014/main" id="{B4C843F0-96F8-4DFC-93E8-E3533F223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pic>
        <p:nvPicPr>
          <p:cNvPr id="5" name="Content Placeholder 4" descr="A close up of a logo&#10;&#10;Description automatically generated">
            <a:extLst>
              <a:ext uri="{FF2B5EF4-FFF2-40B4-BE49-F238E27FC236}">
                <a16:creationId xmlns:a16="http://schemas.microsoft.com/office/drawing/2014/main" id="{8AB6AF98-E5B7-4FED-9123-67301B4B3F22}"/>
              </a:ext>
            </a:extLst>
          </p:cNvPr>
          <p:cNvPicPr>
            <a:picLocks noGrp="1" noChangeAspect="1"/>
          </p:cNvPicPr>
          <p:nvPr>
            <p:ph idx="1"/>
          </p:nvPr>
        </p:nvPicPr>
        <p:blipFill rotWithShape="1">
          <a:blip r:embed="rId2"/>
          <a:srcRect t="18790"/>
          <a:stretch/>
        </p:blipFill>
        <p:spPr>
          <a:xfrm>
            <a:off x="20" y="0"/>
            <a:ext cx="12191980" cy="5569378"/>
          </a:xfrm>
          <a:prstGeom prst="rect">
            <a:avLst/>
          </a:prstGeom>
        </p:spPr>
      </p:pic>
      <p:pic>
        <p:nvPicPr>
          <p:cNvPr id="13" name="Picture 12">
            <a:extLst>
              <a:ext uri="{FF2B5EF4-FFF2-40B4-BE49-F238E27FC236}">
                <a16:creationId xmlns:a16="http://schemas.microsoft.com/office/drawing/2014/main" id="{8D0CF4F3-ADC5-45E8-8060-C01CD99BF702}"/>
              </a:ext>
            </a:extLst>
          </p:cNvPr>
          <p:cNvPicPr>
            <a:picLocks noChangeAspect="1"/>
          </p:cNvPicPr>
          <p:nvPr/>
        </p:nvPicPr>
        <p:blipFill>
          <a:blip r:embed="rId3"/>
          <a:stretch>
            <a:fillRect/>
          </a:stretch>
        </p:blipFill>
        <p:spPr>
          <a:xfrm>
            <a:off x="1657905" y="237744"/>
            <a:ext cx="8876190" cy="1079365"/>
          </a:xfrm>
          <a:prstGeom prst="rect">
            <a:avLst/>
          </a:prstGeom>
        </p:spPr>
      </p:pic>
      <p:pic>
        <p:nvPicPr>
          <p:cNvPr id="26" name="Content Placeholder 4" descr="A close up of a logo&#10;&#10;Description automatically generated">
            <a:extLst>
              <a:ext uri="{FF2B5EF4-FFF2-40B4-BE49-F238E27FC236}">
                <a16:creationId xmlns:a16="http://schemas.microsoft.com/office/drawing/2014/main" id="{1F409297-7CD3-4DE3-BF1F-C2670444A6B1}"/>
              </a:ext>
            </a:extLst>
          </p:cNvPr>
          <p:cNvPicPr>
            <a:picLocks noChangeAspect="1"/>
          </p:cNvPicPr>
          <p:nvPr/>
        </p:nvPicPr>
        <p:blipFill rotWithShape="1">
          <a:blip r:embed="rId2"/>
          <a:srcRect t="61266"/>
          <a:stretch/>
        </p:blipFill>
        <p:spPr>
          <a:xfrm>
            <a:off x="0" y="4201637"/>
            <a:ext cx="12191980" cy="2656363"/>
          </a:xfrm>
          <a:prstGeom prst="rect">
            <a:avLst/>
          </a:prstGeom>
        </p:spPr>
      </p:pic>
      <p:sp>
        <p:nvSpPr>
          <p:cNvPr id="15" name="TextBox 14">
            <a:extLst>
              <a:ext uri="{FF2B5EF4-FFF2-40B4-BE49-F238E27FC236}">
                <a16:creationId xmlns:a16="http://schemas.microsoft.com/office/drawing/2014/main" id="{BB649163-FE16-41E5-B1BE-B3045FA337E1}"/>
              </a:ext>
            </a:extLst>
          </p:cNvPr>
          <p:cNvSpPr txBox="1"/>
          <p:nvPr/>
        </p:nvSpPr>
        <p:spPr>
          <a:xfrm>
            <a:off x="599819" y="3310669"/>
            <a:ext cx="11220325" cy="3046988"/>
          </a:xfrm>
          <a:prstGeom prst="rect">
            <a:avLst/>
          </a:prstGeom>
          <a:noFill/>
        </p:spPr>
        <p:txBody>
          <a:bodyPr wrap="square" rtlCol="0">
            <a:spAutoFit/>
          </a:bodyPr>
          <a:lstStyle/>
          <a:p>
            <a:r>
              <a:rPr lang="en-US" sz="2400" dirty="0">
                <a:solidFill>
                  <a:schemeClr val="bg1">
                    <a:lumMod val="85000"/>
                  </a:schemeClr>
                </a:solidFill>
              </a:rPr>
              <a:t>The knapsack problem is a problem in combinatorial optimization: Given a set of items, each with a weight and a value, determine the number of each item to include in a collection so that the total weight is less than or equal to a given limit and the total value is as large as possible. It derives its name from the problem faced by someone who is constrained by a fixed-size knapsack and must fill it with the most valuable items. The problem often arises in resource allocation where the decision makers have to choose from a set of non-divisible projects or tasks under a fixed budget or time constraint, respectively. </a:t>
            </a:r>
            <a:endParaRPr lang="en-IN" sz="2400" dirty="0">
              <a:solidFill>
                <a:schemeClr val="bg1">
                  <a:lumMod val="85000"/>
                </a:schemeClr>
              </a:solidFill>
            </a:endParaRPr>
          </a:p>
        </p:txBody>
      </p:sp>
    </p:spTree>
    <p:extLst>
      <p:ext uri="{BB962C8B-B14F-4D97-AF65-F5344CB8AC3E}">
        <p14:creationId xmlns:p14="http://schemas.microsoft.com/office/powerpoint/2010/main" val="372023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E91FD5-7AF0-4BCB-9C5B-C314B15E9EC5}"/>
              </a:ext>
            </a:extLst>
          </p:cNvPr>
          <p:cNvPicPr>
            <a:picLocks noChangeAspect="1"/>
          </p:cNvPicPr>
          <p:nvPr/>
        </p:nvPicPr>
        <p:blipFill>
          <a:blip r:embed="rId2"/>
          <a:stretch>
            <a:fillRect/>
          </a:stretch>
        </p:blipFill>
        <p:spPr>
          <a:xfrm>
            <a:off x="0" y="0"/>
            <a:ext cx="12192000" cy="6858000"/>
          </a:xfrm>
          <a:prstGeom prst="rect">
            <a:avLst/>
          </a:prstGeom>
        </p:spPr>
      </p:pic>
      <p:sp>
        <p:nvSpPr>
          <p:cNvPr id="29" name="Rectangle 22">
            <a:extLst>
              <a:ext uri="{FF2B5EF4-FFF2-40B4-BE49-F238E27FC236}">
                <a16:creationId xmlns:a16="http://schemas.microsoft.com/office/drawing/2014/main" id="{F5380E9A-163E-4576-BCDD-0A450B7E90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9943" y="237744"/>
            <a:ext cx="7652977" cy="6382512"/>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4">
            <a:extLst>
              <a:ext uri="{FF2B5EF4-FFF2-40B4-BE49-F238E27FC236}">
                <a16:creationId xmlns:a16="http://schemas.microsoft.com/office/drawing/2014/main" id="{88DDEF77-9746-4D83-91F9-442A2487E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17103" y="374904"/>
            <a:ext cx="7340156" cy="6108192"/>
          </a:xfrm>
          <a:prstGeom prst="rect">
            <a:avLst/>
          </a:prstGeom>
          <a:noFill/>
          <a:ln w="6350" cap="sq">
            <a:solidFill>
              <a:schemeClr val="tx1">
                <a:lumMod val="65000"/>
                <a:lumOff val="3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2C9295F-E638-4F61-AFE2-CF3E40556031}"/>
              </a:ext>
            </a:extLst>
          </p:cNvPr>
          <p:cNvSpPr>
            <a:spLocks noGrp="1"/>
          </p:cNvSpPr>
          <p:nvPr>
            <p:ph type="title"/>
          </p:nvPr>
        </p:nvSpPr>
        <p:spPr>
          <a:xfrm>
            <a:off x="4727964" y="1541888"/>
            <a:ext cx="6718433" cy="4637328"/>
          </a:xfrm>
        </p:spPr>
        <p:txBody>
          <a:bodyPr>
            <a:noAutofit/>
          </a:bodyPr>
          <a:lstStyle/>
          <a:p>
            <a:pPr algn="just"/>
            <a:r>
              <a:rPr lang="en-US" sz="2800" dirty="0"/>
              <a:t>In computer science, </a:t>
            </a:r>
            <a:r>
              <a:rPr lang="en-US" sz="2800" b="1" dirty="0"/>
              <a:t>divide and conquer</a:t>
            </a:r>
            <a:r>
              <a:rPr lang="en-US" sz="2800" dirty="0"/>
              <a:t> is an algorithm design paradigm based on multi-branched recursion. A divide-and-conquer algorithm works by recursively breaking down a problem into two or more sub-problems of the same or related type, until these become simple enough to be solved directly. The solutions to the sub-problems are then combined to give a solution to the original problem. </a:t>
            </a:r>
            <a:endParaRPr lang="en-US" sz="2800" dirty="0">
              <a:solidFill>
                <a:schemeClr val="tx1">
                  <a:lumMod val="75000"/>
                  <a:lumOff val="25000"/>
                </a:schemeClr>
              </a:solidFill>
            </a:endParaRPr>
          </a:p>
        </p:txBody>
      </p:sp>
      <p:sp>
        <p:nvSpPr>
          <p:cNvPr id="8" name="Rectangle 7">
            <a:extLst>
              <a:ext uri="{FF2B5EF4-FFF2-40B4-BE49-F238E27FC236}">
                <a16:creationId xmlns:a16="http://schemas.microsoft.com/office/drawing/2014/main" id="{C5869362-99AB-4368-9A38-109012D43A72}"/>
              </a:ext>
            </a:extLst>
          </p:cNvPr>
          <p:cNvSpPr/>
          <p:nvPr/>
        </p:nvSpPr>
        <p:spPr>
          <a:xfrm>
            <a:off x="4648016" y="600669"/>
            <a:ext cx="6916830" cy="923330"/>
          </a:xfrm>
          <a:prstGeom prst="rect">
            <a:avLst/>
          </a:prstGeom>
          <a:noFill/>
        </p:spPr>
        <p:txBody>
          <a:bodyPr wrap="none" lIns="91440" tIns="45720" rIns="91440" bIns="45720">
            <a:spAutoFit/>
          </a:bodyPr>
          <a:lstStyle/>
          <a:p>
            <a:pPr algn="ctr"/>
            <a:r>
              <a:rPr lang="en-US" sz="5400" b="1" cap="none" spc="0" dirty="0">
                <a:ln w="28575">
                  <a:solidFill>
                    <a:schemeClr val="tx1"/>
                  </a:solidFill>
                  <a:prstDash val="solid"/>
                </a:ln>
                <a:solidFill>
                  <a:srgbClr val="FFFFFF"/>
                </a:solidFill>
                <a:effectLst>
                  <a:outerShdw dist="38100" dir="2700000" algn="tl" rotWithShape="0">
                    <a:schemeClr val="accent2"/>
                  </a:outerShdw>
                </a:effectLst>
              </a:rPr>
              <a:t>Divide and Conquer</a:t>
            </a:r>
          </a:p>
        </p:txBody>
      </p:sp>
    </p:spTree>
    <p:extLst>
      <p:ext uri="{BB962C8B-B14F-4D97-AF65-F5344CB8AC3E}">
        <p14:creationId xmlns:p14="http://schemas.microsoft.com/office/powerpoint/2010/main" val="121601030"/>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239EC50A-248F-46D1-97CD-65A2766F75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8" name="Rectangle 13">
            <a:extLst>
              <a:ext uri="{FF2B5EF4-FFF2-40B4-BE49-F238E27FC236}">
                <a16:creationId xmlns:a16="http://schemas.microsoft.com/office/drawing/2014/main" id="{B4C843F0-96F8-4DFC-93E8-E3533F223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pic>
        <p:nvPicPr>
          <p:cNvPr id="5" name="Content Placeholder 4" descr="A picture containing building, sitting, night, large&#10;&#10;Description automatically generated">
            <a:extLst>
              <a:ext uri="{FF2B5EF4-FFF2-40B4-BE49-F238E27FC236}">
                <a16:creationId xmlns:a16="http://schemas.microsoft.com/office/drawing/2014/main" id="{174FA6EA-6BD0-4870-9C7C-7A69603BB4CE}"/>
              </a:ext>
            </a:extLst>
          </p:cNvPr>
          <p:cNvPicPr>
            <a:picLocks noGrp="1" noChangeAspect="1"/>
          </p:cNvPicPr>
          <p:nvPr>
            <p:ph idx="1"/>
          </p:nvPr>
        </p:nvPicPr>
        <p:blipFill rotWithShape="1">
          <a:blip r:embed="rId2"/>
          <a:srcRect t="4261" b="5739"/>
          <a:stretch/>
        </p:blipFill>
        <p:spPr>
          <a:xfrm>
            <a:off x="20" y="10"/>
            <a:ext cx="12191980" cy="6857990"/>
          </a:xfrm>
          <a:prstGeom prst="rect">
            <a:avLst/>
          </a:prstGeom>
        </p:spPr>
      </p:pic>
      <p:sp>
        <p:nvSpPr>
          <p:cNvPr id="2" name="TextBox 1">
            <a:extLst>
              <a:ext uri="{FF2B5EF4-FFF2-40B4-BE49-F238E27FC236}">
                <a16:creationId xmlns:a16="http://schemas.microsoft.com/office/drawing/2014/main" id="{7E5130AD-D049-4A20-8392-36A9C7B8383C}"/>
              </a:ext>
            </a:extLst>
          </p:cNvPr>
          <p:cNvSpPr txBox="1"/>
          <p:nvPr/>
        </p:nvSpPr>
        <p:spPr>
          <a:xfrm>
            <a:off x="337566" y="2433229"/>
            <a:ext cx="11516868" cy="3416320"/>
          </a:xfrm>
          <a:custGeom>
            <a:avLst/>
            <a:gdLst>
              <a:gd name="connsiteX0" fmla="*/ 0 w 11516868"/>
              <a:gd name="connsiteY0" fmla="*/ 0 h 3416320"/>
              <a:gd name="connsiteX1" fmla="*/ 575843 w 11516868"/>
              <a:gd name="connsiteY1" fmla="*/ 0 h 3416320"/>
              <a:gd name="connsiteX2" fmla="*/ 921349 w 11516868"/>
              <a:gd name="connsiteY2" fmla="*/ 0 h 3416320"/>
              <a:gd name="connsiteX3" fmla="*/ 1612362 w 11516868"/>
              <a:gd name="connsiteY3" fmla="*/ 0 h 3416320"/>
              <a:gd name="connsiteX4" fmla="*/ 1957868 w 11516868"/>
              <a:gd name="connsiteY4" fmla="*/ 0 h 3416320"/>
              <a:gd name="connsiteX5" fmla="*/ 2648880 w 11516868"/>
              <a:gd name="connsiteY5" fmla="*/ 0 h 3416320"/>
              <a:gd name="connsiteX6" fmla="*/ 2994386 w 11516868"/>
              <a:gd name="connsiteY6" fmla="*/ 0 h 3416320"/>
              <a:gd name="connsiteX7" fmla="*/ 3570229 w 11516868"/>
              <a:gd name="connsiteY7" fmla="*/ 0 h 3416320"/>
              <a:gd name="connsiteX8" fmla="*/ 4261241 w 11516868"/>
              <a:gd name="connsiteY8" fmla="*/ 0 h 3416320"/>
              <a:gd name="connsiteX9" fmla="*/ 4491579 w 11516868"/>
              <a:gd name="connsiteY9" fmla="*/ 0 h 3416320"/>
              <a:gd name="connsiteX10" fmla="*/ 5067422 w 11516868"/>
              <a:gd name="connsiteY10" fmla="*/ 0 h 3416320"/>
              <a:gd name="connsiteX11" fmla="*/ 5873603 w 11516868"/>
              <a:gd name="connsiteY11" fmla="*/ 0 h 3416320"/>
              <a:gd name="connsiteX12" fmla="*/ 6449446 w 11516868"/>
              <a:gd name="connsiteY12" fmla="*/ 0 h 3416320"/>
              <a:gd name="connsiteX13" fmla="*/ 7140458 w 11516868"/>
              <a:gd name="connsiteY13" fmla="*/ 0 h 3416320"/>
              <a:gd name="connsiteX14" fmla="*/ 7716302 w 11516868"/>
              <a:gd name="connsiteY14" fmla="*/ 0 h 3416320"/>
              <a:gd name="connsiteX15" fmla="*/ 8061808 w 11516868"/>
              <a:gd name="connsiteY15" fmla="*/ 0 h 3416320"/>
              <a:gd name="connsiteX16" fmla="*/ 8637651 w 11516868"/>
              <a:gd name="connsiteY16" fmla="*/ 0 h 3416320"/>
              <a:gd name="connsiteX17" fmla="*/ 9213494 w 11516868"/>
              <a:gd name="connsiteY17" fmla="*/ 0 h 3416320"/>
              <a:gd name="connsiteX18" fmla="*/ 9674169 w 11516868"/>
              <a:gd name="connsiteY18" fmla="*/ 0 h 3416320"/>
              <a:gd name="connsiteX19" fmla="*/ 10365181 w 11516868"/>
              <a:gd name="connsiteY19" fmla="*/ 0 h 3416320"/>
              <a:gd name="connsiteX20" fmla="*/ 10825856 w 11516868"/>
              <a:gd name="connsiteY20" fmla="*/ 0 h 3416320"/>
              <a:gd name="connsiteX21" fmla="*/ 11516868 w 11516868"/>
              <a:gd name="connsiteY21" fmla="*/ 0 h 3416320"/>
              <a:gd name="connsiteX22" fmla="*/ 11516868 w 11516868"/>
              <a:gd name="connsiteY22" fmla="*/ 603550 h 3416320"/>
              <a:gd name="connsiteX23" fmla="*/ 11516868 w 11516868"/>
              <a:gd name="connsiteY23" fmla="*/ 1104610 h 3416320"/>
              <a:gd name="connsiteX24" fmla="*/ 11516868 w 11516868"/>
              <a:gd name="connsiteY24" fmla="*/ 1639834 h 3416320"/>
              <a:gd name="connsiteX25" fmla="*/ 11516868 w 11516868"/>
              <a:gd name="connsiteY25" fmla="*/ 2277547 h 3416320"/>
              <a:gd name="connsiteX26" fmla="*/ 11516868 w 11516868"/>
              <a:gd name="connsiteY26" fmla="*/ 2915260 h 3416320"/>
              <a:gd name="connsiteX27" fmla="*/ 11516868 w 11516868"/>
              <a:gd name="connsiteY27" fmla="*/ 3416320 h 3416320"/>
              <a:gd name="connsiteX28" fmla="*/ 10825856 w 11516868"/>
              <a:gd name="connsiteY28" fmla="*/ 3416320 h 3416320"/>
              <a:gd name="connsiteX29" fmla="*/ 10134844 w 11516868"/>
              <a:gd name="connsiteY29" fmla="*/ 3416320 h 3416320"/>
              <a:gd name="connsiteX30" fmla="*/ 9328663 w 11516868"/>
              <a:gd name="connsiteY30" fmla="*/ 3416320 h 3416320"/>
              <a:gd name="connsiteX31" fmla="*/ 8752820 w 11516868"/>
              <a:gd name="connsiteY31" fmla="*/ 3416320 h 3416320"/>
              <a:gd name="connsiteX32" fmla="*/ 8176976 w 11516868"/>
              <a:gd name="connsiteY32" fmla="*/ 3416320 h 3416320"/>
              <a:gd name="connsiteX33" fmla="*/ 7716302 w 11516868"/>
              <a:gd name="connsiteY33" fmla="*/ 3416320 h 3416320"/>
              <a:gd name="connsiteX34" fmla="*/ 7485964 w 11516868"/>
              <a:gd name="connsiteY34" fmla="*/ 3416320 h 3416320"/>
              <a:gd name="connsiteX35" fmla="*/ 6679783 w 11516868"/>
              <a:gd name="connsiteY35" fmla="*/ 3416320 h 3416320"/>
              <a:gd name="connsiteX36" fmla="*/ 6334277 w 11516868"/>
              <a:gd name="connsiteY36" fmla="*/ 3416320 h 3416320"/>
              <a:gd name="connsiteX37" fmla="*/ 5643265 w 11516868"/>
              <a:gd name="connsiteY37" fmla="*/ 3416320 h 3416320"/>
              <a:gd name="connsiteX38" fmla="*/ 5067422 w 11516868"/>
              <a:gd name="connsiteY38" fmla="*/ 3416320 h 3416320"/>
              <a:gd name="connsiteX39" fmla="*/ 4606747 w 11516868"/>
              <a:gd name="connsiteY39" fmla="*/ 3416320 h 3416320"/>
              <a:gd name="connsiteX40" fmla="*/ 3915735 w 11516868"/>
              <a:gd name="connsiteY40" fmla="*/ 3416320 h 3416320"/>
              <a:gd name="connsiteX41" fmla="*/ 3455060 w 11516868"/>
              <a:gd name="connsiteY41" fmla="*/ 3416320 h 3416320"/>
              <a:gd name="connsiteX42" fmla="*/ 2994386 w 11516868"/>
              <a:gd name="connsiteY42" fmla="*/ 3416320 h 3416320"/>
              <a:gd name="connsiteX43" fmla="*/ 2533711 w 11516868"/>
              <a:gd name="connsiteY43" fmla="*/ 3416320 h 3416320"/>
              <a:gd name="connsiteX44" fmla="*/ 1727530 w 11516868"/>
              <a:gd name="connsiteY44" fmla="*/ 3416320 h 3416320"/>
              <a:gd name="connsiteX45" fmla="*/ 1382024 w 11516868"/>
              <a:gd name="connsiteY45" fmla="*/ 3416320 h 3416320"/>
              <a:gd name="connsiteX46" fmla="*/ 691012 w 11516868"/>
              <a:gd name="connsiteY46" fmla="*/ 3416320 h 3416320"/>
              <a:gd name="connsiteX47" fmla="*/ 0 w 11516868"/>
              <a:gd name="connsiteY47" fmla="*/ 3416320 h 3416320"/>
              <a:gd name="connsiteX48" fmla="*/ 0 w 11516868"/>
              <a:gd name="connsiteY48" fmla="*/ 2881097 h 3416320"/>
              <a:gd name="connsiteX49" fmla="*/ 0 w 11516868"/>
              <a:gd name="connsiteY49" fmla="*/ 2243383 h 3416320"/>
              <a:gd name="connsiteX50" fmla="*/ 0 w 11516868"/>
              <a:gd name="connsiteY50" fmla="*/ 1742323 h 3416320"/>
              <a:gd name="connsiteX51" fmla="*/ 0 w 11516868"/>
              <a:gd name="connsiteY51" fmla="*/ 1241263 h 3416320"/>
              <a:gd name="connsiteX52" fmla="*/ 0 w 11516868"/>
              <a:gd name="connsiteY52" fmla="*/ 706039 h 3416320"/>
              <a:gd name="connsiteX53" fmla="*/ 0 w 11516868"/>
              <a:gd name="connsiteY53" fmla="*/ 0 h 341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1516868" h="3416320" fill="none" extrusionOk="0">
                <a:moveTo>
                  <a:pt x="0" y="0"/>
                </a:moveTo>
                <a:cubicBezTo>
                  <a:pt x="270560" y="-50059"/>
                  <a:pt x="399958" y="59876"/>
                  <a:pt x="575843" y="0"/>
                </a:cubicBezTo>
                <a:cubicBezTo>
                  <a:pt x="751728" y="-59876"/>
                  <a:pt x="811599" y="26146"/>
                  <a:pt x="921349" y="0"/>
                </a:cubicBezTo>
                <a:cubicBezTo>
                  <a:pt x="1031099" y="-26146"/>
                  <a:pt x="1341594" y="47320"/>
                  <a:pt x="1612362" y="0"/>
                </a:cubicBezTo>
                <a:cubicBezTo>
                  <a:pt x="1883130" y="-47320"/>
                  <a:pt x="1835450" y="23191"/>
                  <a:pt x="1957868" y="0"/>
                </a:cubicBezTo>
                <a:cubicBezTo>
                  <a:pt x="2080286" y="-23191"/>
                  <a:pt x="2499960" y="143"/>
                  <a:pt x="2648880" y="0"/>
                </a:cubicBezTo>
                <a:cubicBezTo>
                  <a:pt x="2797800" y="-143"/>
                  <a:pt x="2924641" y="21011"/>
                  <a:pt x="2994386" y="0"/>
                </a:cubicBezTo>
                <a:cubicBezTo>
                  <a:pt x="3064131" y="-21011"/>
                  <a:pt x="3315118" y="46137"/>
                  <a:pt x="3570229" y="0"/>
                </a:cubicBezTo>
                <a:cubicBezTo>
                  <a:pt x="3825340" y="-46137"/>
                  <a:pt x="3977437" y="58284"/>
                  <a:pt x="4261241" y="0"/>
                </a:cubicBezTo>
                <a:cubicBezTo>
                  <a:pt x="4545045" y="-58284"/>
                  <a:pt x="4392189" y="5650"/>
                  <a:pt x="4491579" y="0"/>
                </a:cubicBezTo>
                <a:cubicBezTo>
                  <a:pt x="4590969" y="-5650"/>
                  <a:pt x="4875840" y="13671"/>
                  <a:pt x="5067422" y="0"/>
                </a:cubicBezTo>
                <a:cubicBezTo>
                  <a:pt x="5259004" y="-13671"/>
                  <a:pt x="5529268" y="31301"/>
                  <a:pt x="5873603" y="0"/>
                </a:cubicBezTo>
                <a:cubicBezTo>
                  <a:pt x="6217938" y="-31301"/>
                  <a:pt x="6184386" y="64462"/>
                  <a:pt x="6449446" y="0"/>
                </a:cubicBezTo>
                <a:cubicBezTo>
                  <a:pt x="6714506" y="-64462"/>
                  <a:pt x="6983501" y="16408"/>
                  <a:pt x="7140458" y="0"/>
                </a:cubicBezTo>
                <a:cubicBezTo>
                  <a:pt x="7297415" y="-16408"/>
                  <a:pt x="7556870" y="18565"/>
                  <a:pt x="7716302" y="0"/>
                </a:cubicBezTo>
                <a:cubicBezTo>
                  <a:pt x="7875734" y="-18565"/>
                  <a:pt x="7936200" y="18762"/>
                  <a:pt x="8061808" y="0"/>
                </a:cubicBezTo>
                <a:cubicBezTo>
                  <a:pt x="8187416" y="-18762"/>
                  <a:pt x="8476704" y="17367"/>
                  <a:pt x="8637651" y="0"/>
                </a:cubicBezTo>
                <a:cubicBezTo>
                  <a:pt x="8798598" y="-17367"/>
                  <a:pt x="9021158" y="20818"/>
                  <a:pt x="9213494" y="0"/>
                </a:cubicBezTo>
                <a:cubicBezTo>
                  <a:pt x="9405830" y="-20818"/>
                  <a:pt x="9535142" y="30444"/>
                  <a:pt x="9674169" y="0"/>
                </a:cubicBezTo>
                <a:cubicBezTo>
                  <a:pt x="9813196" y="-30444"/>
                  <a:pt x="10035002" y="18579"/>
                  <a:pt x="10365181" y="0"/>
                </a:cubicBezTo>
                <a:cubicBezTo>
                  <a:pt x="10695360" y="-18579"/>
                  <a:pt x="10632799" y="32990"/>
                  <a:pt x="10825856" y="0"/>
                </a:cubicBezTo>
                <a:cubicBezTo>
                  <a:pt x="11018914" y="-32990"/>
                  <a:pt x="11225915" y="33595"/>
                  <a:pt x="11516868" y="0"/>
                </a:cubicBezTo>
                <a:cubicBezTo>
                  <a:pt x="11541243" y="166439"/>
                  <a:pt x="11487758" y="342060"/>
                  <a:pt x="11516868" y="603550"/>
                </a:cubicBezTo>
                <a:cubicBezTo>
                  <a:pt x="11545978" y="865040"/>
                  <a:pt x="11516670" y="973981"/>
                  <a:pt x="11516868" y="1104610"/>
                </a:cubicBezTo>
                <a:cubicBezTo>
                  <a:pt x="11517066" y="1235239"/>
                  <a:pt x="11480124" y="1528781"/>
                  <a:pt x="11516868" y="1639834"/>
                </a:cubicBezTo>
                <a:cubicBezTo>
                  <a:pt x="11553612" y="1750887"/>
                  <a:pt x="11495296" y="2010200"/>
                  <a:pt x="11516868" y="2277547"/>
                </a:cubicBezTo>
                <a:cubicBezTo>
                  <a:pt x="11538440" y="2544894"/>
                  <a:pt x="11450720" y="2620948"/>
                  <a:pt x="11516868" y="2915260"/>
                </a:cubicBezTo>
                <a:cubicBezTo>
                  <a:pt x="11583016" y="3209572"/>
                  <a:pt x="11477955" y="3207491"/>
                  <a:pt x="11516868" y="3416320"/>
                </a:cubicBezTo>
                <a:cubicBezTo>
                  <a:pt x="11355251" y="3478162"/>
                  <a:pt x="11034488" y="3391309"/>
                  <a:pt x="10825856" y="3416320"/>
                </a:cubicBezTo>
                <a:cubicBezTo>
                  <a:pt x="10617224" y="3441331"/>
                  <a:pt x="10289098" y="3370091"/>
                  <a:pt x="10134844" y="3416320"/>
                </a:cubicBezTo>
                <a:cubicBezTo>
                  <a:pt x="9980590" y="3462549"/>
                  <a:pt x="9516238" y="3374888"/>
                  <a:pt x="9328663" y="3416320"/>
                </a:cubicBezTo>
                <a:cubicBezTo>
                  <a:pt x="9141088" y="3457752"/>
                  <a:pt x="8993274" y="3379693"/>
                  <a:pt x="8752820" y="3416320"/>
                </a:cubicBezTo>
                <a:cubicBezTo>
                  <a:pt x="8512366" y="3452947"/>
                  <a:pt x="8459832" y="3405193"/>
                  <a:pt x="8176976" y="3416320"/>
                </a:cubicBezTo>
                <a:cubicBezTo>
                  <a:pt x="7894120" y="3427447"/>
                  <a:pt x="7924815" y="3408999"/>
                  <a:pt x="7716302" y="3416320"/>
                </a:cubicBezTo>
                <a:cubicBezTo>
                  <a:pt x="7507789" y="3423641"/>
                  <a:pt x="7535704" y="3411515"/>
                  <a:pt x="7485964" y="3416320"/>
                </a:cubicBezTo>
                <a:cubicBezTo>
                  <a:pt x="7436224" y="3421125"/>
                  <a:pt x="6869352" y="3410935"/>
                  <a:pt x="6679783" y="3416320"/>
                </a:cubicBezTo>
                <a:cubicBezTo>
                  <a:pt x="6490214" y="3421705"/>
                  <a:pt x="6425557" y="3401456"/>
                  <a:pt x="6334277" y="3416320"/>
                </a:cubicBezTo>
                <a:cubicBezTo>
                  <a:pt x="6242997" y="3431184"/>
                  <a:pt x="5977630" y="3370535"/>
                  <a:pt x="5643265" y="3416320"/>
                </a:cubicBezTo>
                <a:cubicBezTo>
                  <a:pt x="5308900" y="3462105"/>
                  <a:pt x="5328406" y="3400109"/>
                  <a:pt x="5067422" y="3416320"/>
                </a:cubicBezTo>
                <a:cubicBezTo>
                  <a:pt x="4806438" y="3432531"/>
                  <a:pt x="4753325" y="3362438"/>
                  <a:pt x="4606747" y="3416320"/>
                </a:cubicBezTo>
                <a:cubicBezTo>
                  <a:pt x="4460169" y="3470202"/>
                  <a:pt x="4088939" y="3339601"/>
                  <a:pt x="3915735" y="3416320"/>
                </a:cubicBezTo>
                <a:cubicBezTo>
                  <a:pt x="3742531" y="3493039"/>
                  <a:pt x="3668488" y="3382526"/>
                  <a:pt x="3455060" y="3416320"/>
                </a:cubicBezTo>
                <a:cubicBezTo>
                  <a:pt x="3241632" y="3450114"/>
                  <a:pt x="3170158" y="3399504"/>
                  <a:pt x="2994386" y="3416320"/>
                </a:cubicBezTo>
                <a:cubicBezTo>
                  <a:pt x="2818614" y="3433136"/>
                  <a:pt x="2681286" y="3386819"/>
                  <a:pt x="2533711" y="3416320"/>
                </a:cubicBezTo>
                <a:cubicBezTo>
                  <a:pt x="2386136" y="3445821"/>
                  <a:pt x="2045444" y="3355821"/>
                  <a:pt x="1727530" y="3416320"/>
                </a:cubicBezTo>
                <a:cubicBezTo>
                  <a:pt x="1409616" y="3476819"/>
                  <a:pt x="1528028" y="3401118"/>
                  <a:pt x="1382024" y="3416320"/>
                </a:cubicBezTo>
                <a:cubicBezTo>
                  <a:pt x="1236020" y="3431522"/>
                  <a:pt x="949310" y="3356633"/>
                  <a:pt x="691012" y="3416320"/>
                </a:cubicBezTo>
                <a:cubicBezTo>
                  <a:pt x="432714" y="3476007"/>
                  <a:pt x="302793" y="3345320"/>
                  <a:pt x="0" y="3416320"/>
                </a:cubicBezTo>
                <a:cubicBezTo>
                  <a:pt x="-22564" y="3176800"/>
                  <a:pt x="34615" y="3019841"/>
                  <a:pt x="0" y="2881097"/>
                </a:cubicBezTo>
                <a:cubicBezTo>
                  <a:pt x="-34615" y="2742353"/>
                  <a:pt x="52323" y="2389953"/>
                  <a:pt x="0" y="2243383"/>
                </a:cubicBezTo>
                <a:cubicBezTo>
                  <a:pt x="-52323" y="2096813"/>
                  <a:pt x="1344" y="1940467"/>
                  <a:pt x="0" y="1742323"/>
                </a:cubicBezTo>
                <a:cubicBezTo>
                  <a:pt x="-1344" y="1544179"/>
                  <a:pt x="36509" y="1448732"/>
                  <a:pt x="0" y="1241263"/>
                </a:cubicBezTo>
                <a:cubicBezTo>
                  <a:pt x="-36509" y="1033794"/>
                  <a:pt x="42308" y="950080"/>
                  <a:pt x="0" y="706039"/>
                </a:cubicBezTo>
                <a:cubicBezTo>
                  <a:pt x="-42308" y="461998"/>
                  <a:pt x="7048" y="181653"/>
                  <a:pt x="0" y="0"/>
                </a:cubicBezTo>
                <a:close/>
              </a:path>
              <a:path w="11516868" h="3416320" stroke="0" extrusionOk="0">
                <a:moveTo>
                  <a:pt x="0" y="0"/>
                </a:moveTo>
                <a:cubicBezTo>
                  <a:pt x="110809" y="-11784"/>
                  <a:pt x="151450" y="21379"/>
                  <a:pt x="230337" y="0"/>
                </a:cubicBezTo>
                <a:cubicBezTo>
                  <a:pt x="309224" y="-21379"/>
                  <a:pt x="445057" y="16446"/>
                  <a:pt x="575843" y="0"/>
                </a:cubicBezTo>
                <a:cubicBezTo>
                  <a:pt x="706629" y="-16446"/>
                  <a:pt x="900628" y="34047"/>
                  <a:pt x="1151687" y="0"/>
                </a:cubicBezTo>
                <a:cubicBezTo>
                  <a:pt x="1402746" y="-34047"/>
                  <a:pt x="1298373" y="9625"/>
                  <a:pt x="1382024" y="0"/>
                </a:cubicBezTo>
                <a:cubicBezTo>
                  <a:pt x="1465675" y="-9625"/>
                  <a:pt x="1519145" y="8483"/>
                  <a:pt x="1612362" y="0"/>
                </a:cubicBezTo>
                <a:cubicBezTo>
                  <a:pt x="1705579" y="-8483"/>
                  <a:pt x="1876838" y="22651"/>
                  <a:pt x="1957868" y="0"/>
                </a:cubicBezTo>
                <a:cubicBezTo>
                  <a:pt x="2038898" y="-22651"/>
                  <a:pt x="2222244" y="10052"/>
                  <a:pt x="2418542" y="0"/>
                </a:cubicBezTo>
                <a:cubicBezTo>
                  <a:pt x="2614840" y="-10052"/>
                  <a:pt x="2871380" y="60011"/>
                  <a:pt x="3224723" y="0"/>
                </a:cubicBezTo>
                <a:cubicBezTo>
                  <a:pt x="3578066" y="-60011"/>
                  <a:pt x="3585586" y="30324"/>
                  <a:pt x="3800566" y="0"/>
                </a:cubicBezTo>
                <a:cubicBezTo>
                  <a:pt x="4015546" y="-30324"/>
                  <a:pt x="3966722" y="709"/>
                  <a:pt x="4030904" y="0"/>
                </a:cubicBezTo>
                <a:cubicBezTo>
                  <a:pt x="4095086" y="-709"/>
                  <a:pt x="4537639" y="62189"/>
                  <a:pt x="4837085" y="0"/>
                </a:cubicBezTo>
                <a:cubicBezTo>
                  <a:pt x="5136531" y="-62189"/>
                  <a:pt x="5202726" y="13563"/>
                  <a:pt x="5412928" y="0"/>
                </a:cubicBezTo>
                <a:cubicBezTo>
                  <a:pt x="5623130" y="-13563"/>
                  <a:pt x="5612958" y="24454"/>
                  <a:pt x="5758434" y="0"/>
                </a:cubicBezTo>
                <a:cubicBezTo>
                  <a:pt x="5903910" y="-24454"/>
                  <a:pt x="5977241" y="33007"/>
                  <a:pt x="6103940" y="0"/>
                </a:cubicBezTo>
                <a:cubicBezTo>
                  <a:pt x="6230639" y="-33007"/>
                  <a:pt x="6361720" y="20607"/>
                  <a:pt x="6449446" y="0"/>
                </a:cubicBezTo>
                <a:cubicBezTo>
                  <a:pt x="6537172" y="-20607"/>
                  <a:pt x="6757505" y="43770"/>
                  <a:pt x="7025289" y="0"/>
                </a:cubicBezTo>
                <a:cubicBezTo>
                  <a:pt x="7293073" y="-43770"/>
                  <a:pt x="7318882" y="6767"/>
                  <a:pt x="7601133" y="0"/>
                </a:cubicBezTo>
                <a:cubicBezTo>
                  <a:pt x="7883384" y="-6767"/>
                  <a:pt x="7753681" y="4269"/>
                  <a:pt x="7831470" y="0"/>
                </a:cubicBezTo>
                <a:cubicBezTo>
                  <a:pt x="7909259" y="-4269"/>
                  <a:pt x="8306919" y="23224"/>
                  <a:pt x="8522482" y="0"/>
                </a:cubicBezTo>
                <a:cubicBezTo>
                  <a:pt x="8738045" y="-23224"/>
                  <a:pt x="8888795" y="54875"/>
                  <a:pt x="9098326" y="0"/>
                </a:cubicBezTo>
                <a:cubicBezTo>
                  <a:pt x="9307857" y="-54875"/>
                  <a:pt x="9507891" y="78541"/>
                  <a:pt x="9789338" y="0"/>
                </a:cubicBezTo>
                <a:cubicBezTo>
                  <a:pt x="10070785" y="-78541"/>
                  <a:pt x="10394627" y="27968"/>
                  <a:pt x="10595519" y="0"/>
                </a:cubicBezTo>
                <a:cubicBezTo>
                  <a:pt x="10796411" y="-27968"/>
                  <a:pt x="11168083" y="104172"/>
                  <a:pt x="11516868" y="0"/>
                </a:cubicBezTo>
                <a:cubicBezTo>
                  <a:pt x="11523905" y="141158"/>
                  <a:pt x="11490321" y="364982"/>
                  <a:pt x="11516868" y="535223"/>
                </a:cubicBezTo>
                <a:cubicBezTo>
                  <a:pt x="11543415" y="705464"/>
                  <a:pt x="11512417" y="951486"/>
                  <a:pt x="11516868" y="1172937"/>
                </a:cubicBezTo>
                <a:cubicBezTo>
                  <a:pt x="11521319" y="1394388"/>
                  <a:pt x="11452010" y="1517242"/>
                  <a:pt x="11516868" y="1776486"/>
                </a:cubicBezTo>
                <a:cubicBezTo>
                  <a:pt x="11581726" y="2035730"/>
                  <a:pt x="11490832" y="2263330"/>
                  <a:pt x="11516868" y="2414199"/>
                </a:cubicBezTo>
                <a:cubicBezTo>
                  <a:pt x="11542904" y="2565068"/>
                  <a:pt x="11407469" y="2933424"/>
                  <a:pt x="11516868" y="3416320"/>
                </a:cubicBezTo>
                <a:cubicBezTo>
                  <a:pt x="11403068" y="3447407"/>
                  <a:pt x="11334093" y="3390693"/>
                  <a:pt x="11171362" y="3416320"/>
                </a:cubicBezTo>
                <a:cubicBezTo>
                  <a:pt x="11008631" y="3441947"/>
                  <a:pt x="10722485" y="3375506"/>
                  <a:pt x="10480350" y="3416320"/>
                </a:cubicBezTo>
                <a:cubicBezTo>
                  <a:pt x="10238215" y="3457134"/>
                  <a:pt x="10064220" y="3403988"/>
                  <a:pt x="9904506" y="3416320"/>
                </a:cubicBezTo>
                <a:cubicBezTo>
                  <a:pt x="9744792" y="3428652"/>
                  <a:pt x="9267199" y="3373385"/>
                  <a:pt x="9098326" y="3416320"/>
                </a:cubicBezTo>
                <a:cubicBezTo>
                  <a:pt x="8929453" y="3459255"/>
                  <a:pt x="8565545" y="3380900"/>
                  <a:pt x="8407314" y="3416320"/>
                </a:cubicBezTo>
                <a:cubicBezTo>
                  <a:pt x="8249083" y="3451740"/>
                  <a:pt x="7964473" y="3395164"/>
                  <a:pt x="7831470" y="3416320"/>
                </a:cubicBezTo>
                <a:cubicBezTo>
                  <a:pt x="7698467" y="3437476"/>
                  <a:pt x="7625263" y="3409271"/>
                  <a:pt x="7485964" y="3416320"/>
                </a:cubicBezTo>
                <a:cubicBezTo>
                  <a:pt x="7346665" y="3423369"/>
                  <a:pt x="7183220" y="3355658"/>
                  <a:pt x="6910121" y="3416320"/>
                </a:cubicBezTo>
                <a:cubicBezTo>
                  <a:pt x="6637022" y="3476982"/>
                  <a:pt x="6586068" y="3384979"/>
                  <a:pt x="6334277" y="3416320"/>
                </a:cubicBezTo>
                <a:cubicBezTo>
                  <a:pt x="6082486" y="3447661"/>
                  <a:pt x="6016985" y="3384385"/>
                  <a:pt x="5873603" y="3416320"/>
                </a:cubicBezTo>
                <a:cubicBezTo>
                  <a:pt x="5730221" y="3448255"/>
                  <a:pt x="5658683" y="3380268"/>
                  <a:pt x="5528097" y="3416320"/>
                </a:cubicBezTo>
                <a:cubicBezTo>
                  <a:pt x="5397511" y="3452372"/>
                  <a:pt x="5106945" y="3356095"/>
                  <a:pt x="4952253" y="3416320"/>
                </a:cubicBezTo>
                <a:cubicBezTo>
                  <a:pt x="4797561" y="3476545"/>
                  <a:pt x="4714556" y="3399619"/>
                  <a:pt x="4491579" y="3416320"/>
                </a:cubicBezTo>
                <a:cubicBezTo>
                  <a:pt x="4268602" y="3433021"/>
                  <a:pt x="4093597" y="3350290"/>
                  <a:pt x="3800566" y="3416320"/>
                </a:cubicBezTo>
                <a:cubicBezTo>
                  <a:pt x="3507535" y="3482350"/>
                  <a:pt x="3330975" y="3334990"/>
                  <a:pt x="3109554" y="3416320"/>
                </a:cubicBezTo>
                <a:cubicBezTo>
                  <a:pt x="2888133" y="3497650"/>
                  <a:pt x="2949017" y="3412346"/>
                  <a:pt x="2879217" y="3416320"/>
                </a:cubicBezTo>
                <a:cubicBezTo>
                  <a:pt x="2809417" y="3420294"/>
                  <a:pt x="2431139" y="3397132"/>
                  <a:pt x="2188205" y="3416320"/>
                </a:cubicBezTo>
                <a:cubicBezTo>
                  <a:pt x="1945271" y="3435508"/>
                  <a:pt x="1787666" y="3370079"/>
                  <a:pt x="1612362" y="3416320"/>
                </a:cubicBezTo>
                <a:cubicBezTo>
                  <a:pt x="1437058" y="3462561"/>
                  <a:pt x="1209766" y="3350871"/>
                  <a:pt x="921349" y="3416320"/>
                </a:cubicBezTo>
                <a:cubicBezTo>
                  <a:pt x="632932" y="3481769"/>
                  <a:pt x="262219" y="3311634"/>
                  <a:pt x="0" y="3416320"/>
                </a:cubicBezTo>
                <a:cubicBezTo>
                  <a:pt x="-28920" y="3188405"/>
                  <a:pt x="49934" y="2970599"/>
                  <a:pt x="0" y="2778607"/>
                </a:cubicBezTo>
                <a:cubicBezTo>
                  <a:pt x="-49934" y="2586615"/>
                  <a:pt x="7147" y="2340485"/>
                  <a:pt x="0" y="2209220"/>
                </a:cubicBezTo>
                <a:cubicBezTo>
                  <a:pt x="-7147" y="2077955"/>
                  <a:pt x="33094" y="1896790"/>
                  <a:pt x="0" y="1605670"/>
                </a:cubicBezTo>
                <a:cubicBezTo>
                  <a:pt x="-33094" y="1314550"/>
                  <a:pt x="4673" y="1312553"/>
                  <a:pt x="0" y="1138773"/>
                </a:cubicBezTo>
                <a:cubicBezTo>
                  <a:pt x="-4673" y="964993"/>
                  <a:pt x="33750" y="800306"/>
                  <a:pt x="0" y="535223"/>
                </a:cubicBezTo>
                <a:cubicBezTo>
                  <a:pt x="-33750" y="270140"/>
                  <a:pt x="18454" y="221353"/>
                  <a:pt x="0" y="0"/>
                </a:cubicBezTo>
                <a:close/>
              </a:path>
            </a:pathLst>
          </a:custGeom>
          <a:ln w="57150">
            <a:solidFill>
              <a:srgbClr val="5B8880"/>
            </a:solidFill>
            <a:extLst>
              <a:ext uri="{C807C97D-BFC1-408E-A445-0C87EB9F89A2}">
                <ask:lineSketchStyleProps xmlns:ask="http://schemas.microsoft.com/office/drawing/2018/sketchyshapes" sd="1179325966">
                  <a:prstGeom prst="rect">
                    <a:avLst/>
                  </a:prstGeom>
                  <ask:type>
                    <ask:lineSketchScribble/>
                  </ask:type>
                </ask:lineSketchStyleProps>
              </a:ext>
            </a:extLst>
          </a:ln>
        </p:spPr>
        <p:style>
          <a:lnRef idx="2">
            <a:schemeClr val="accent6"/>
          </a:lnRef>
          <a:fillRef idx="1">
            <a:schemeClr val="lt1"/>
          </a:fillRef>
          <a:effectRef idx="0">
            <a:schemeClr val="accent6"/>
          </a:effectRef>
          <a:fontRef idx="minor">
            <a:schemeClr val="dk1"/>
          </a:fontRef>
        </p:style>
        <p:txBody>
          <a:bodyPr wrap="square" rtlCol="0">
            <a:spAutoFit/>
          </a:bodyPr>
          <a:lstStyle/>
          <a:p>
            <a:endParaRPr lang="en-US" dirty="0">
              <a:solidFill>
                <a:srgbClr val="05061B"/>
              </a:solidFill>
            </a:endParaRPr>
          </a:p>
          <a:p>
            <a:r>
              <a:rPr lang="en-US" dirty="0">
                <a:solidFill>
                  <a:srgbClr val="05061B"/>
                </a:solidFill>
              </a:rPr>
              <a:t>A simple solution is to consider all subsets of items and calculate the total weight and value of all subsets. Consider the only subsets whose total weight is smaller than W. From all such subsets, pick the maximum value subset.</a:t>
            </a:r>
          </a:p>
          <a:p>
            <a:endParaRPr lang="en-US" dirty="0">
              <a:solidFill>
                <a:srgbClr val="05061B"/>
              </a:solidFill>
            </a:endParaRPr>
          </a:p>
          <a:p>
            <a:r>
              <a:rPr lang="en-US" dirty="0">
                <a:solidFill>
                  <a:srgbClr val="05061B"/>
                </a:solidFill>
              </a:rPr>
              <a:t>To consider all subsets of items, there can be two cases for every item: (1) the item is included in the optimal subset, (2) not included in the optimal set. Therefore, the maximum value that can be obtained from n items is max of following two values.1) Maximum value obtained by n-1 items and W weight (excluding nth item).2) Value of nth item plus maximum value obtained by n-1 items and W minus weight of the nth item (including nth item).If weight of nth item is greater than W, then the nth item cannot be included and case 1 is the only possibility.</a:t>
            </a:r>
          </a:p>
          <a:p>
            <a:pPr lvl="1"/>
            <a:endParaRPr lang="en-IN" dirty="0">
              <a:solidFill>
                <a:srgbClr val="05061B"/>
              </a:solidFill>
            </a:endParaRPr>
          </a:p>
        </p:txBody>
      </p:sp>
      <p:sp>
        <p:nvSpPr>
          <p:cNvPr id="7" name="Rectangle 6">
            <a:extLst>
              <a:ext uri="{FF2B5EF4-FFF2-40B4-BE49-F238E27FC236}">
                <a16:creationId xmlns:a16="http://schemas.microsoft.com/office/drawing/2014/main" id="{1B4DA1AA-FDE8-446A-9FD4-4FD8C5881733}"/>
              </a:ext>
            </a:extLst>
          </p:cNvPr>
          <p:cNvSpPr/>
          <p:nvPr/>
        </p:nvSpPr>
        <p:spPr>
          <a:xfrm>
            <a:off x="2637585" y="441169"/>
            <a:ext cx="6916830" cy="1754326"/>
          </a:xfrm>
          <a:prstGeom prst="rect">
            <a:avLst/>
          </a:prstGeom>
          <a:noFill/>
        </p:spPr>
        <p:txBody>
          <a:bodyPr wrap="none" lIns="91440" tIns="45720" rIns="91440" bIns="45720">
            <a:spAutoFit/>
          </a:bodyPr>
          <a:lstStyle/>
          <a:p>
            <a:pPr algn="ctr"/>
            <a:r>
              <a:rPr lang="en-US" sz="5400" b="1" cap="none" spc="0" dirty="0">
                <a:ln w="28575">
                  <a:solidFill>
                    <a:schemeClr val="tx1"/>
                  </a:solidFill>
                  <a:prstDash val="solid"/>
                </a:ln>
                <a:solidFill>
                  <a:srgbClr val="FFFFFF"/>
                </a:solidFill>
                <a:effectLst>
                  <a:outerShdw dist="38100" dir="2700000" algn="tl" rotWithShape="0">
                    <a:schemeClr val="accent2"/>
                  </a:outerShdw>
                </a:effectLst>
              </a:rPr>
              <a:t>Divide and Conquer</a:t>
            </a:r>
          </a:p>
          <a:p>
            <a:pPr algn="ctr"/>
            <a:r>
              <a:rPr lang="en-US" sz="5400" b="1" dirty="0">
                <a:ln w="28575">
                  <a:solidFill>
                    <a:schemeClr val="tx1"/>
                  </a:solidFill>
                  <a:prstDash val="solid"/>
                </a:ln>
                <a:solidFill>
                  <a:srgbClr val="FFFFFF"/>
                </a:solidFill>
                <a:effectLst>
                  <a:outerShdw dist="38100" dir="2700000" algn="tl" rotWithShape="0">
                    <a:schemeClr val="accent2"/>
                  </a:outerShdw>
                </a:effectLst>
              </a:rPr>
              <a:t>Algorithm</a:t>
            </a:r>
            <a:endParaRPr lang="en-US" sz="5400" b="1" cap="none" spc="0" dirty="0">
              <a:ln w="28575">
                <a:solidFill>
                  <a:schemeClr val="tx1"/>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3669734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5870BB34-1E11-4A38-961E-8BECD4EB20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gradFill>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4" descr="A picture containing car, cake, luggage, white&#10;&#10;Description automatically generated">
            <a:extLst>
              <a:ext uri="{FF2B5EF4-FFF2-40B4-BE49-F238E27FC236}">
                <a16:creationId xmlns:a16="http://schemas.microsoft.com/office/drawing/2014/main" id="{A1741D0B-B5BB-4986-AEFC-D41826DBCB04}"/>
              </a:ext>
            </a:extLst>
          </p:cNvPr>
          <p:cNvPicPr>
            <a:picLocks noChangeAspect="1"/>
          </p:cNvPicPr>
          <p:nvPr/>
        </p:nvPicPr>
        <p:blipFill rotWithShape="1">
          <a:blip r:embed="rId2"/>
          <a:srcRect t="9091" r="16363" b="-1"/>
          <a:stretch/>
        </p:blipFill>
        <p:spPr>
          <a:xfrm>
            <a:off x="20" y="10"/>
            <a:ext cx="12191980" cy="6857990"/>
          </a:xfrm>
          <a:prstGeom prst="rect">
            <a:avLst/>
          </a:prstGeom>
        </p:spPr>
      </p:pic>
      <p:sp>
        <p:nvSpPr>
          <p:cNvPr id="39" name="Rectangle 38">
            <a:extLst>
              <a:ext uri="{FF2B5EF4-FFF2-40B4-BE49-F238E27FC236}">
                <a16:creationId xmlns:a16="http://schemas.microsoft.com/office/drawing/2014/main" id="{3E480DB9-98E5-480A-AF30-5D73B6127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0206" y="237744"/>
            <a:ext cx="7652977" cy="6382512"/>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a:extLst>
              <a:ext uri="{FF2B5EF4-FFF2-40B4-BE49-F238E27FC236}">
                <a16:creationId xmlns:a16="http://schemas.microsoft.com/office/drawing/2014/main" id="{C1F246CF-DB85-4B25-B3A3-F5BBDEE3EA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7366" y="374904"/>
            <a:ext cx="7340156" cy="6108192"/>
          </a:xfrm>
          <a:prstGeom prst="rect">
            <a:avLst/>
          </a:prstGeom>
          <a:noFill/>
          <a:ln w="635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5" name="Title 1">
            <a:extLst>
              <a:ext uri="{FF2B5EF4-FFF2-40B4-BE49-F238E27FC236}">
                <a16:creationId xmlns:a16="http://schemas.microsoft.com/office/drawing/2014/main" id="{59502690-0EE5-4346-B58E-CFBE45E9009A}"/>
              </a:ext>
            </a:extLst>
          </p:cNvPr>
          <p:cNvSpPr>
            <a:spLocks noGrp="1"/>
          </p:cNvSpPr>
          <p:nvPr>
            <p:ph type="title"/>
          </p:nvPr>
        </p:nvSpPr>
        <p:spPr>
          <a:xfrm>
            <a:off x="589029" y="1435394"/>
            <a:ext cx="6718433" cy="4637328"/>
          </a:xfrm>
        </p:spPr>
        <p:txBody>
          <a:bodyPr>
            <a:noAutofit/>
          </a:bodyPr>
          <a:lstStyle/>
          <a:p>
            <a:pPr algn="just"/>
            <a:br>
              <a:rPr lang="en-US" sz="2300" dirty="0"/>
            </a:br>
            <a:r>
              <a:rPr lang="en-US" sz="2300" dirty="0"/>
              <a:t>Branch and bound is an algorithm design paradigm for discrete and combinatorial optimization problems, as well as mathematical optimization. A branch-and-bound algorithm consists of a systematic enumeration of candidate solutions by means of state space search: the set of candidate solutions is thought of as forming a rooted tree with the full set at the root. The algorithm explores branches of this tree, which represent subsets of the solution set. Before enumerating the candidate solutions of a branch, the branch is checked against upper and lower estimated bounds on the optimal solution and is discarded if it cannot produce a better solution than the best one found so far by the algorithm. </a:t>
            </a:r>
            <a:endParaRPr lang="en-US" sz="2300" dirty="0">
              <a:solidFill>
                <a:schemeClr val="tx1">
                  <a:lumMod val="75000"/>
                  <a:lumOff val="25000"/>
                </a:schemeClr>
              </a:solidFill>
            </a:endParaRPr>
          </a:p>
        </p:txBody>
      </p:sp>
      <p:sp>
        <p:nvSpPr>
          <p:cNvPr id="27" name="Rectangle 26">
            <a:extLst>
              <a:ext uri="{FF2B5EF4-FFF2-40B4-BE49-F238E27FC236}">
                <a16:creationId xmlns:a16="http://schemas.microsoft.com/office/drawing/2014/main" id="{96628BED-C0ED-4717-81A4-CB520561C46F}"/>
              </a:ext>
            </a:extLst>
          </p:cNvPr>
          <p:cNvSpPr/>
          <p:nvPr/>
        </p:nvSpPr>
        <p:spPr>
          <a:xfrm>
            <a:off x="885331" y="374904"/>
            <a:ext cx="6324232" cy="923330"/>
          </a:xfrm>
          <a:prstGeom prst="rect">
            <a:avLst/>
          </a:prstGeom>
          <a:noFill/>
        </p:spPr>
        <p:txBody>
          <a:bodyPr wrap="none" lIns="91440" tIns="45720" rIns="91440" bIns="45720">
            <a:spAutoFit/>
          </a:bodyPr>
          <a:lstStyle/>
          <a:p>
            <a:pPr algn="ctr"/>
            <a:r>
              <a:rPr lang="en-US" sz="5400" b="1" cap="none" spc="0" dirty="0">
                <a:ln w="28575">
                  <a:solidFill>
                    <a:schemeClr val="tx1"/>
                  </a:solidFill>
                  <a:prstDash val="solid"/>
                </a:ln>
                <a:solidFill>
                  <a:srgbClr val="FFFFFF"/>
                </a:solidFill>
                <a:effectLst>
                  <a:outerShdw dist="38100" dir="2700000" algn="tl" rotWithShape="0">
                    <a:schemeClr val="accent2"/>
                  </a:outerShdw>
                </a:effectLst>
              </a:rPr>
              <a:t>Branch and Bound</a:t>
            </a:r>
          </a:p>
        </p:txBody>
      </p:sp>
    </p:spTree>
    <p:extLst>
      <p:ext uri="{BB962C8B-B14F-4D97-AF65-F5344CB8AC3E}">
        <p14:creationId xmlns:p14="http://schemas.microsoft.com/office/powerpoint/2010/main" val="35255219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239EC50A-248F-46D1-97CD-65A2766F75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8" name="Rectangle 13">
            <a:extLst>
              <a:ext uri="{FF2B5EF4-FFF2-40B4-BE49-F238E27FC236}">
                <a16:creationId xmlns:a16="http://schemas.microsoft.com/office/drawing/2014/main" id="{B4C843F0-96F8-4DFC-93E8-E3533F223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pic>
        <p:nvPicPr>
          <p:cNvPr id="5" name="Content Placeholder 4" descr="A picture containing building, sitting, night, large&#10;&#10;Description automatically generated">
            <a:extLst>
              <a:ext uri="{FF2B5EF4-FFF2-40B4-BE49-F238E27FC236}">
                <a16:creationId xmlns:a16="http://schemas.microsoft.com/office/drawing/2014/main" id="{174FA6EA-6BD0-4870-9C7C-7A69603BB4CE}"/>
              </a:ext>
            </a:extLst>
          </p:cNvPr>
          <p:cNvPicPr>
            <a:picLocks noGrp="1" noChangeAspect="1"/>
          </p:cNvPicPr>
          <p:nvPr>
            <p:ph idx="1"/>
          </p:nvPr>
        </p:nvPicPr>
        <p:blipFill rotWithShape="1">
          <a:blip r:embed="rId2"/>
          <a:srcRect t="4261" b="5739"/>
          <a:stretch/>
        </p:blipFill>
        <p:spPr>
          <a:xfrm>
            <a:off x="20" y="10"/>
            <a:ext cx="12191980" cy="6857990"/>
          </a:xfrm>
          <a:prstGeom prst="rect">
            <a:avLst/>
          </a:prstGeom>
        </p:spPr>
      </p:pic>
      <p:sp>
        <p:nvSpPr>
          <p:cNvPr id="2" name="TextBox 1">
            <a:extLst>
              <a:ext uri="{FF2B5EF4-FFF2-40B4-BE49-F238E27FC236}">
                <a16:creationId xmlns:a16="http://schemas.microsoft.com/office/drawing/2014/main" id="{7E5130AD-D049-4A20-8392-36A9C7B8383C}"/>
              </a:ext>
            </a:extLst>
          </p:cNvPr>
          <p:cNvSpPr txBox="1"/>
          <p:nvPr/>
        </p:nvSpPr>
        <p:spPr>
          <a:xfrm>
            <a:off x="6630815" y="2588024"/>
            <a:ext cx="5254607" cy="2862322"/>
          </a:xfrm>
          <a:custGeom>
            <a:avLst/>
            <a:gdLst>
              <a:gd name="connsiteX0" fmla="*/ 0 w 5254607"/>
              <a:gd name="connsiteY0" fmla="*/ 0 h 2862322"/>
              <a:gd name="connsiteX1" fmla="*/ 583845 w 5254607"/>
              <a:gd name="connsiteY1" fmla="*/ 0 h 2862322"/>
              <a:gd name="connsiteX2" fmla="*/ 1115144 w 5254607"/>
              <a:gd name="connsiteY2" fmla="*/ 0 h 2862322"/>
              <a:gd name="connsiteX3" fmla="*/ 1804082 w 5254607"/>
              <a:gd name="connsiteY3" fmla="*/ 0 h 2862322"/>
              <a:gd name="connsiteX4" fmla="*/ 2230289 w 5254607"/>
              <a:gd name="connsiteY4" fmla="*/ 0 h 2862322"/>
              <a:gd name="connsiteX5" fmla="*/ 2761588 w 5254607"/>
              <a:gd name="connsiteY5" fmla="*/ 0 h 2862322"/>
              <a:gd name="connsiteX6" fmla="*/ 3292887 w 5254607"/>
              <a:gd name="connsiteY6" fmla="*/ 0 h 2862322"/>
              <a:gd name="connsiteX7" fmla="*/ 3771640 w 5254607"/>
              <a:gd name="connsiteY7" fmla="*/ 0 h 2862322"/>
              <a:gd name="connsiteX8" fmla="*/ 4250393 w 5254607"/>
              <a:gd name="connsiteY8" fmla="*/ 0 h 2862322"/>
              <a:gd name="connsiteX9" fmla="*/ 4729146 w 5254607"/>
              <a:gd name="connsiteY9" fmla="*/ 0 h 2862322"/>
              <a:gd name="connsiteX10" fmla="*/ 5254607 w 5254607"/>
              <a:gd name="connsiteY10" fmla="*/ 0 h 2862322"/>
              <a:gd name="connsiteX11" fmla="*/ 5254607 w 5254607"/>
              <a:gd name="connsiteY11" fmla="*/ 572464 h 2862322"/>
              <a:gd name="connsiteX12" fmla="*/ 5254607 w 5254607"/>
              <a:gd name="connsiteY12" fmla="*/ 1059059 h 2862322"/>
              <a:gd name="connsiteX13" fmla="*/ 5254607 w 5254607"/>
              <a:gd name="connsiteY13" fmla="*/ 1660147 h 2862322"/>
              <a:gd name="connsiteX14" fmla="*/ 5254607 w 5254607"/>
              <a:gd name="connsiteY14" fmla="*/ 2232611 h 2862322"/>
              <a:gd name="connsiteX15" fmla="*/ 5254607 w 5254607"/>
              <a:gd name="connsiteY15" fmla="*/ 2862322 h 2862322"/>
              <a:gd name="connsiteX16" fmla="*/ 4670762 w 5254607"/>
              <a:gd name="connsiteY16" fmla="*/ 2862322 h 2862322"/>
              <a:gd name="connsiteX17" fmla="*/ 4244555 w 5254607"/>
              <a:gd name="connsiteY17" fmla="*/ 2862322 h 2862322"/>
              <a:gd name="connsiteX18" fmla="*/ 3660710 w 5254607"/>
              <a:gd name="connsiteY18" fmla="*/ 2862322 h 2862322"/>
              <a:gd name="connsiteX19" fmla="*/ 3024318 w 5254607"/>
              <a:gd name="connsiteY19" fmla="*/ 2862322 h 2862322"/>
              <a:gd name="connsiteX20" fmla="*/ 2598111 w 5254607"/>
              <a:gd name="connsiteY20" fmla="*/ 2862322 h 2862322"/>
              <a:gd name="connsiteX21" fmla="*/ 1961720 w 5254607"/>
              <a:gd name="connsiteY21" fmla="*/ 2862322 h 2862322"/>
              <a:gd name="connsiteX22" fmla="*/ 1482967 w 5254607"/>
              <a:gd name="connsiteY22" fmla="*/ 2862322 h 2862322"/>
              <a:gd name="connsiteX23" fmla="*/ 899122 w 5254607"/>
              <a:gd name="connsiteY23" fmla="*/ 2862322 h 2862322"/>
              <a:gd name="connsiteX24" fmla="*/ 0 w 5254607"/>
              <a:gd name="connsiteY24" fmla="*/ 2862322 h 2862322"/>
              <a:gd name="connsiteX25" fmla="*/ 0 w 5254607"/>
              <a:gd name="connsiteY25" fmla="*/ 2289858 h 2862322"/>
              <a:gd name="connsiteX26" fmla="*/ 0 w 5254607"/>
              <a:gd name="connsiteY26" fmla="*/ 1774640 h 2862322"/>
              <a:gd name="connsiteX27" fmla="*/ 0 w 5254607"/>
              <a:gd name="connsiteY27" fmla="*/ 1173552 h 2862322"/>
              <a:gd name="connsiteX28" fmla="*/ 0 w 5254607"/>
              <a:gd name="connsiteY28" fmla="*/ 658334 h 2862322"/>
              <a:gd name="connsiteX29" fmla="*/ 0 w 5254607"/>
              <a:gd name="connsiteY29" fmla="*/ 0 h 286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54607" h="2862322" fill="none" extrusionOk="0">
                <a:moveTo>
                  <a:pt x="0" y="0"/>
                </a:moveTo>
                <a:cubicBezTo>
                  <a:pt x="289531" y="-60836"/>
                  <a:pt x="353201" y="48510"/>
                  <a:pt x="583845" y="0"/>
                </a:cubicBezTo>
                <a:cubicBezTo>
                  <a:pt x="814490" y="-48510"/>
                  <a:pt x="972051" y="43850"/>
                  <a:pt x="1115144" y="0"/>
                </a:cubicBezTo>
                <a:cubicBezTo>
                  <a:pt x="1258237" y="-43850"/>
                  <a:pt x="1633370" y="9859"/>
                  <a:pt x="1804082" y="0"/>
                </a:cubicBezTo>
                <a:cubicBezTo>
                  <a:pt x="1974794" y="-9859"/>
                  <a:pt x="2035812" y="30285"/>
                  <a:pt x="2230289" y="0"/>
                </a:cubicBezTo>
                <a:cubicBezTo>
                  <a:pt x="2424766" y="-30285"/>
                  <a:pt x="2569490" y="7799"/>
                  <a:pt x="2761588" y="0"/>
                </a:cubicBezTo>
                <a:cubicBezTo>
                  <a:pt x="2953686" y="-7799"/>
                  <a:pt x="3096147" y="11036"/>
                  <a:pt x="3292887" y="0"/>
                </a:cubicBezTo>
                <a:cubicBezTo>
                  <a:pt x="3489627" y="-11036"/>
                  <a:pt x="3543843" y="329"/>
                  <a:pt x="3771640" y="0"/>
                </a:cubicBezTo>
                <a:cubicBezTo>
                  <a:pt x="3999437" y="-329"/>
                  <a:pt x="4040234" y="17457"/>
                  <a:pt x="4250393" y="0"/>
                </a:cubicBezTo>
                <a:cubicBezTo>
                  <a:pt x="4460552" y="-17457"/>
                  <a:pt x="4591143" y="47342"/>
                  <a:pt x="4729146" y="0"/>
                </a:cubicBezTo>
                <a:cubicBezTo>
                  <a:pt x="4867149" y="-47342"/>
                  <a:pt x="5097200" y="15503"/>
                  <a:pt x="5254607" y="0"/>
                </a:cubicBezTo>
                <a:cubicBezTo>
                  <a:pt x="5314720" y="151329"/>
                  <a:pt x="5201462" y="324135"/>
                  <a:pt x="5254607" y="572464"/>
                </a:cubicBezTo>
                <a:cubicBezTo>
                  <a:pt x="5307752" y="820793"/>
                  <a:pt x="5208691" y="958981"/>
                  <a:pt x="5254607" y="1059059"/>
                </a:cubicBezTo>
                <a:cubicBezTo>
                  <a:pt x="5300523" y="1159138"/>
                  <a:pt x="5246017" y="1429532"/>
                  <a:pt x="5254607" y="1660147"/>
                </a:cubicBezTo>
                <a:cubicBezTo>
                  <a:pt x="5263197" y="1890762"/>
                  <a:pt x="5236829" y="2080533"/>
                  <a:pt x="5254607" y="2232611"/>
                </a:cubicBezTo>
                <a:cubicBezTo>
                  <a:pt x="5272385" y="2384689"/>
                  <a:pt x="5239394" y="2725833"/>
                  <a:pt x="5254607" y="2862322"/>
                </a:cubicBezTo>
                <a:cubicBezTo>
                  <a:pt x="5026286" y="2919933"/>
                  <a:pt x="4848991" y="2809254"/>
                  <a:pt x="4670762" y="2862322"/>
                </a:cubicBezTo>
                <a:cubicBezTo>
                  <a:pt x="4492534" y="2915390"/>
                  <a:pt x="4417032" y="2847743"/>
                  <a:pt x="4244555" y="2862322"/>
                </a:cubicBezTo>
                <a:cubicBezTo>
                  <a:pt x="4072078" y="2876901"/>
                  <a:pt x="3837954" y="2805801"/>
                  <a:pt x="3660710" y="2862322"/>
                </a:cubicBezTo>
                <a:cubicBezTo>
                  <a:pt x="3483466" y="2918843"/>
                  <a:pt x="3241097" y="2845803"/>
                  <a:pt x="3024318" y="2862322"/>
                </a:cubicBezTo>
                <a:cubicBezTo>
                  <a:pt x="2807539" y="2878841"/>
                  <a:pt x="2764902" y="2841461"/>
                  <a:pt x="2598111" y="2862322"/>
                </a:cubicBezTo>
                <a:cubicBezTo>
                  <a:pt x="2431320" y="2883183"/>
                  <a:pt x="2110459" y="2787458"/>
                  <a:pt x="1961720" y="2862322"/>
                </a:cubicBezTo>
                <a:cubicBezTo>
                  <a:pt x="1812981" y="2937186"/>
                  <a:pt x="1714367" y="2846181"/>
                  <a:pt x="1482967" y="2862322"/>
                </a:cubicBezTo>
                <a:cubicBezTo>
                  <a:pt x="1251567" y="2878463"/>
                  <a:pt x="1023036" y="2828617"/>
                  <a:pt x="899122" y="2862322"/>
                </a:cubicBezTo>
                <a:cubicBezTo>
                  <a:pt x="775209" y="2896027"/>
                  <a:pt x="242525" y="2775180"/>
                  <a:pt x="0" y="2862322"/>
                </a:cubicBezTo>
                <a:cubicBezTo>
                  <a:pt x="-52454" y="2589640"/>
                  <a:pt x="18755" y="2503027"/>
                  <a:pt x="0" y="2289858"/>
                </a:cubicBezTo>
                <a:cubicBezTo>
                  <a:pt x="-18755" y="2076689"/>
                  <a:pt x="45431" y="1947024"/>
                  <a:pt x="0" y="1774640"/>
                </a:cubicBezTo>
                <a:cubicBezTo>
                  <a:pt x="-45431" y="1602256"/>
                  <a:pt x="13469" y="1405001"/>
                  <a:pt x="0" y="1173552"/>
                </a:cubicBezTo>
                <a:cubicBezTo>
                  <a:pt x="-13469" y="942103"/>
                  <a:pt x="17014" y="762992"/>
                  <a:pt x="0" y="658334"/>
                </a:cubicBezTo>
                <a:cubicBezTo>
                  <a:pt x="-17014" y="553676"/>
                  <a:pt x="69628" y="237750"/>
                  <a:pt x="0" y="0"/>
                </a:cubicBezTo>
                <a:close/>
              </a:path>
              <a:path w="5254607" h="2862322" stroke="0" extrusionOk="0">
                <a:moveTo>
                  <a:pt x="0" y="0"/>
                </a:moveTo>
                <a:cubicBezTo>
                  <a:pt x="108052" y="-44194"/>
                  <a:pt x="339253" y="24594"/>
                  <a:pt x="426207" y="0"/>
                </a:cubicBezTo>
                <a:cubicBezTo>
                  <a:pt x="513161" y="-24594"/>
                  <a:pt x="801789" y="20144"/>
                  <a:pt x="904960" y="0"/>
                </a:cubicBezTo>
                <a:cubicBezTo>
                  <a:pt x="1008131" y="-20144"/>
                  <a:pt x="1311882" y="66560"/>
                  <a:pt x="1488805" y="0"/>
                </a:cubicBezTo>
                <a:cubicBezTo>
                  <a:pt x="1665729" y="-66560"/>
                  <a:pt x="1712582" y="35127"/>
                  <a:pt x="1915012" y="0"/>
                </a:cubicBezTo>
                <a:cubicBezTo>
                  <a:pt x="2117442" y="-35127"/>
                  <a:pt x="2138916" y="31102"/>
                  <a:pt x="2341219" y="0"/>
                </a:cubicBezTo>
                <a:cubicBezTo>
                  <a:pt x="2543522" y="-31102"/>
                  <a:pt x="2699075" y="37865"/>
                  <a:pt x="2819972" y="0"/>
                </a:cubicBezTo>
                <a:cubicBezTo>
                  <a:pt x="2940869" y="-37865"/>
                  <a:pt x="3159623" y="14189"/>
                  <a:pt x="3351272" y="0"/>
                </a:cubicBezTo>
                <a:cubicBezTo>
                  <a:pt x="3542921" y="-14189"/>
                  <a:pt x="3894413" y="41331"/>
                  <a:pt x="4040209" y="0"/>
                </a:cubicBezTo>
                <a:cubicBezTo>
                  <a:pt x="4186005" y="-41331"/>
                  <a:pt x="4334274" y="36830"/>
                  <a:pt x="4624054" y="0"/>
                </a:cubicBezTo>
                <a:cubicBezTo>
                  <a:pt x="4913834" y="-36830"/>
                  <a:pt x="5032082" y="41384"/>
                  <a:pt x="5254607" y="0"/>
                </a:cubicBezTo>
                <a:cubicBezTo>
                  <a:pt x="5311205" y="250745"/>
                  <a:pt x="5211678" y="377686"/>
                  <a:pt x="5254607" y="629711"/>
                </a:cubicBezTo>
                <a:cubicBezTo>
                  <a:pt x="5297536" y="881736"/>
                  <a:pt x="5213176" y="995346"/>
                  <a:pt x="5254607" y="1173552"/>
                </a:cubicBezTo>
                <a:cubicBezTo>
                  <a:pt x="5296038" y="1351758"/>
                  <a:pt x="5250419" y="1564376"/>
                  <a:pt x="5254607" y="1688770"/>
                </a:cubicBezTo>
                <a:cubicBezTo>
                  <a:pt x="5258795" y="1813164"/>
                  <a:pt x="5217083" y="1981841"/>
                  <a:pt x="5254607" y="2203988"/>
                </a:cubicBezTo>
                <a:cubicBezTo>
                  <a:pt x="5292131" y="2426135"/>
                  <a:pt x="5222111" y="2637823"/>
                  <a:pt x="5254607" y="2862322"/>
                </a:cubicBezTo>
                <a:cubicBezTo>
                  <a:pt x="5108089" y="2872891"/>
                  <a:pt x="4903325" y="2842988"/>
                  <a:pt x="4775854" y="2862322"/>
                </a:cubicBezTo>
                <a:cubicBezTo>
                  <a:pt x="4648383" y="2881656"/>
                  <a:pt x="4421276" y="2824202"/>
                  <a:pt x="4086917" y="2862322"/>
                </a:cubicBezTo>
                <a:cubicBezTo>
                  <a:pt x="3752558" y="2900442"/>
                  <a:pt x="3582632" y="2848242"/>
                  <a:pt x="3450525" y="2862322"/>
                </a:cubicBezTo>
                <a:cubicBezTo>
                  <a:pt x="3318418" y="2876402"/>
                  <a:pt x="3168937" y="2818393"/>
                  <a:pt x="2919226" y="2862322"/>
                </a:cubicBezTo>
                <a:cubicBezTo>
                  <a:pt x="2669515" y="2906251"/>
                  <a:pt x="2522583" y="2833274"/>
                  <a:pt x="2387927" y="2862322"/>
                </a:cubicBezTo>
                <a:cubicBezTo>
                  <a:pt x="2253271" y="2891370"/>
                  <a:pt x="2163617" y="2837686"/>
                  <a:pt x="1961720" y="2862322"/>
                </a:cubicBezTo>
                <a:cubicBezTo>
                  <a:pt x="1759823" y="2886958"/>
                  <a:pt x="1718677" y="2856672"/>
                  <a:pt x="1482967" y="2862322"/>
                </a:cubicBezTo>
                <a:cubicBezTo>
                  <a:pt x="1247257" y="2867972"/>
                  <a:pt x="1211075" y="2813626"/>
                  <a:pt x="1056760" y="2862322"/>
                </a:cubicBezTo>
                <a:cubicBezTo>
                  <a:pt x="902445" y="2911018"/>
                  <a:pt x="724252" y="2832257"/>
                  <a:pt x="630553" y="2862322"/>
                </a:cubicBezTo>
                <a:cubicBezTo>
                  <a:pt x="536854" y="2892387"/>
                  <a:pt x="235328" y="2803328"/>
                  <a:pt x="0" y="2862322"/>
                </a:cubicBezTo>
                <a:cubicBezTo>
                  <a:pt x="-44051" y="2622292"/>
                  <a:pt x="45133" y="2406793"/>
                  <a:pt x="0" y="2289858"/>
                </a:cubicBezTo>
                <a:cubicBezTo>
                  <a:pt x="-45133" y="2172923"/>
                  <a:pt x="10872" y="1824087"/>
                  <a:pt x="0" y="1688770"/>
                </a:cubicBezTo>
                <a:cubicBezTo>
                  <a:pt x="-10872" y="1553453"/>
                  <a:pt x="23573" y="1312201"/>
                  <a:pt x="0" y="1116306"/>
                </a:cubicBezTo>
                <a:cubicBezTo>
                  <a:pt x="-23573" y="920411"/>
                  <a:pt x="59565" y="711414"/>
                  <a:pt x="0" y="601088"/>
                </a:cubicBezTo>
                <a:cubicBezTo>
                  <a:pt x="-59565" y="490762"/>
                  <a:pt x="2264" y="228662"/>
                  <a:pt x="0" y="0"/>
                </a:cubicBezTo>
                <a:close/>
              </a:path>
            </a:pathLst>
          </a:custGeom>
          <a:ln w="57150">
            <a:solidFill>
              <a:srgbClr val="5B8880"/>
            </a:solidFill>
            <a:extLst>
              <a:ext uri="{C807C97D-BFC1-408E-A445-0C87EB9F89A2}">
                <ask:lineSketchStyleProps xmlns:ask="http://schemas.microsoft.com/office/drawing/2018/sketchyshapes" sd="1179325966">
                  <a:prstGeom prst="rect">
                    <a:avLst/>
                  </a:prstGeom>
                  <ask:type>
                    <ask:lineSketchScribble/>
                  </ask:type>
                </ask:lineSketchStyleProps>
              </a:ext>
            </a:extLst>
          </a:ln>
        </p:spPr>
        <p:style>
          <a:lnRef idx="2">
            <a:schemeClr val="accent6"/>
          </a:lnRef>
          <a:fillRef idx="1">
            <a:schemeClr val="lt1"/>
          </a:fillRef>
          <a:effectRef idx="0">
            <a:schemeClr val="accent6"/>
          </a:effectRef>
          <a:fontRef idx="minor">
            <a:schemeClr val="dk1"/>
          </a:fontRef>
        </p:style>
        <p:txBody>
          <a:bodyPr wrap="square" rtlCol="0">
            <a:spAutoFit/>
          </a:bodyPr>
          <a:lstStyle/>
          <a:p>
            <a:endParaRPr lang="en-US" dirty="0">
              <a:solidFill>
                <a:srgbClr val="05061B"/>
              </a:solidFill>
            </a:endParaRPr>
          </a:p>
          <a:p>
            <a:r>
              <a:rPr lang="en-US" dirty="0">
                <a:solidFill>
                  <a:srgbClr val="05061B"/>
                </a:solidFill>
              </a:rPr>
              <a:t>The Backtracking Solution can be optimized if we know a bound on best possible solution subtree rooted with every node. If the best in subtree is worse than current best, we can simply ignore this node and its subtrees. So we compute bound (best solution) for every node and compare the bound with current best solution before exploring the node.</a:t>
            </a:r>
          </a:p>
          <a:p>
            <a:endParaRPr lang="en-IN" dirty="0">
              <a:solidFill>
                <a:srgbClr val="05061B"/>
              </a:solidFill>
            </a:endParaRPr>
          </a:p>
        </p:txBody>
      </p:sp>
      <p:sp>
        <p:nvSpPr>
          <p:cNvPr id="7" name="Rectangle 6">
            <a:extLst>
              <a:ext uri="{FF2B5EF4-FFF2-40B4-BE49-F238E27FC236}">
                <a16:creationId xmlns:a16="http://schemas.microsoft.com/office/drawing/2014/main" id="{1B4DA1AA-FDE8-446A-9FD4-4FD8C5881733}"/>
              </a:ext>
            </a:extLst>
          </p:cNvPr>
          <p:cNvSpPr/>
          <p:nvPr/>
        </p:nvSpPr>
        <p:spPr>
          <a:xfrm>
            <a:off x="2933888" y="137160"/>
            <a:ext cx="6324231" cy="1754326"/>
          </a:xfrm>
          <a:prstGeom prst="rect">
            <a:avLst/>
          </a:prstGeom>
          <a:noFill/>
        </p:spPr>
        <p:txBody>
          <a:bodyPr wrap="none" lIns="91440" tIns="45720" rIns="91440" bIns="45720">
            <a:spAutoFit/>
          </a:bodyPr>
          <a:lstStyle/>
          <a:p>
            <a:pPr algn="ctr"/>
            <a:r>
              <a:rPr lang="en-US" sz="5400" b="1" cap="none" spc="0" dirty="0">
                <a:ln w="28575">
                  <a:solidFill>
                    <a:schemeClr val="tx1"/>
                  </a:solidFill>
                  <a:prstDash val="solid"/>
                </a:ln>
                <a:solidFill>
                  <a:srgbClr val="FFFFFF"/>
                </a:solidFill>
                <a:effectLst>
                  <a:outerShdw dist="38100" dir="2700000" algn="tl" rotWithShape="0">
                    <a:schemeClr val="accent2"/>
                  </a:outerShdw>
                </a:effectLst>
              </a:rPr>
              <a:t>Branch and Bound</a:t>
            </a:r>
          </a:p>
          <a:p>
            <a:pPr algn="ctr"/>
            <a:r>
              <a:rPr lang="en-US" sz="5400" b="1" dirty="0">
                <a:ln w="28575">
                  <a:solidFill>
                    <a:schemeClr val="tx1"/>
                  </a:solidFill>
                  <a:prstDash val="solid"/>
                </a:ln>
                <a:solidFill>
                  <a:srgbClr val="FFFFFF"/>
                </a:solidFill>
                <a:effectLst>
                  <a:outerShdw dist="38100" dir="2700000" algn="tl" rotWithShape="0">
                    <a:schemeClr val="accent2"/>
                  </a:outerShdw>
                </a:effectLst>
              </a:rPr>
              <a:t>Algorithm </a:t>
            </a:r>
            <a:endParaRPr lang="en-US" sz="5400" b="1" cap="none" spc="0" dirty="0">
              <a:ln w="28575">
                <a:solidFill>
                  <a:schemeClr val="tx1"/>
                </a:solidFill>
                <a:prstDash val="solid"/>
              </a:ln>
              <a:solidFill>
                <a:srgbClr val="FFFFFF"/>
              </a:solidFill>
              <a:effectLst>
                <a:outerShdw dist="38100" dir="2700000" algn="tl" rotWithShape="0">
                  <a:schemeClr val="accent2"/>
                </a:outerShdw>
              </a:effectLst>
            </a:endParaRPr>
          </a:p>
        </p:txBody>
      </p:sp>
      <p:pic>
        <p:nvPicPr>
          <p:cNvPr id="4" name="Picture 3" descr="A screenshot of a cell phone&#10;&#10;Description automatically generated">
            <a:extLst>
              <a:ext uri="{FF2B5EF4-FFF2-40B4-BE49-F238E27FC236}">
                <a16:creationId xmlns:a16="http://schemas.microsoft.com/office/drawing/2014/main" id="{95D3F9E9-9B9C-4289-8C94-6C3629B102DB}"/>
              </a:ext>
            </a:extLst>
          </p:cNvPr>
          <p:cNvPicPr>
            <a:picLocks noChangeAspect="1"/>
          </p:cNvPicPr>
          <p:nvPr/>
        </p:nvPicPr>
        <p:blipFill>
          <a:blip r:embed="rId3"/>
          <a:stretch>
            <a:fillRect/>
          </a:stretch>
        </p:blipFill>
        <p:spPr>
          <a:xfrm>
            <a:off x="371856" y="2265698"/>
            <a:ext cx="5829300" cy="3552825"/>
          </a:xfrm>
          <a:prstGeom prst="rect">
            <a:avLst/>
          </a:prstGeom>
        </p:spPr>
      </p:pic>
    </p:spTree>
    <p:extLst>
      <p:ext uri="{BB962C8B-B14F-4D97-AF65-F5344CB8AC3E}">
        <p14:creationId xmlns:p14="http://schemas.microsoft.com/office/powerpoint/2010/main" val="849208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4" descr="A black and blue text&#10;&#10;Description automatically generated">
            <a:extLst>
              <a:ext uri="{FF2B5EF4-FFF2-40B4-BE49-F238E27FC236}">
                <a16:creationId xmlns:a16="http://schemas.microsoft.com/office/drawing/2014/main" id="{126913CC-FD08-4964-8A8A-FDF61C809A5B}"/>
              </a:ext>
            </a:extLst>
          </p:cNvPr>
          <p:cNvPicPr>
            <a:picLocks noGrp="1" noChangeAspect="1"/>
          </p:cNvPicPr>
          <p:nvPr>
            <p:ph idx="1"/>
          </p:nvPr>
        </p:nvPicPr>
        <p:blipFill rotWithShape="1">
          <a:blip r:embed="rId2"/>
          <a:srcRect/>
          <a:stretch/>
        </p:blipFill>
        <p:spPr>
          <a:xfrm>
            <a:off x="20" y="10"/>
            <a:ext cx="12191980" cy="6857990"/>
          </a:xfrm>
          <a:prstGeom prst="rect">
            <a:avLst/>
          </a:prstGeom>
        </p:spPr>
      </p:pic>
      <p:sp>
        <p:nvSpPr>
          <p:cNvPr id="29" name="Rectangle 22">
            <a:extLst>
              <a:ext uri="{FF2B5EF4-FFF2-40B4-BE49-F238E27FC236}">
                <a16:creationId xmlns:a16="http://schemas.microsoft.com/office/drawing/2014/main" id="{F5380E9A-163E-4576-BCDD-0A450B7E90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9943" y="237744"/>
            <a:ext cx="7652977" cy="6382512"/>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4">
            <a:extLst>
              <a:ext uri="{FF2B5EF4-FFF2-40B4-BE49-F238E27FC236}">
                <a16:creationId xmlns:a16="http://schemas.microsoft.com/office/drawing/2014/main" id="{88DDEF77-9746-4D83-91F9-442A2487E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17103" y="374904"/>
            <a:ext cx="7340156" cy="6108192"/>
          </a:xfrm>
          <a:prstGeom prst="rect">
            <a:avLst/>
          </a:prstGeom>
          <a:noFill/>
          <a:ln w="6350" cap="sq">
            <a:solidFill>
              <a:schemeClr val="tx1">
                <a:lumMod val="65000"/>
                <a:lumOff val="3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5" name="Rectangle 4">
            <a:extLst>
              <a:ext uri="{FF2B5EF4-FFF2-40B4-BE49-F238E27FC236}">
                <a16:creationId xmlns:a16="http://schemas.microsoft.com/office/drawing/2014/main" id="{CB5535B6-7DCC-45D1-97A9-148045F34831}"/>
              </a:ext>
            </a:extLst>
          </p:cNvPr>
          <p:cNvSpPr/>
          <p:nvPr/>
        </p:nvSpPr>
        <p:spPr>
          <a:xfrm>
            <a:off x="5058431" y="2014757"/>
            <a:ext cx="6096000" cy="3539430"/>
          </a:xfrm>
          <a:prstGeom prst="rect">
            <a:avLst/>
          </a:prstGeom>
        </p:spPr>
        <p:txBody>
          <a:bodyPr>
            <a:spAutoFit/>
          </a:bodyPr>
          <a:lstStyle/>
          <a:p>
            <a:pPr algn="just"/>
            <a:r>
              <a:rPr lang="en-US" sz="2800" dirty="0"/>
              <a:t>Greedy is an algorithmic paradigm that builds up a solution piece by piece, always choosing the next piece that offers the most obvious and immediate benefit. So the problems where choosing locally optimal also leads to global solution are best fit for Greedy. </a:t>
            </a:r>
            <a:endParaRPr lang="en-IN" sz="2800" dirty="0"/>
          </a:p>
        </p:txBody>
      </p:sp>
      <p:sp>
        <p:nvSpPr>
          <p:cNvPr id="11" name="Rectangle 10">
            <a:extLst>
              <a:ext uri="{FF2B5EF4-FFF2-40B4-BE49-F238E27FC236}">
                <a16:creationId xmlns:a16="http://schemas.microsoft.com/office/drawing/2014/main" id="{FB8F23CA-529E-4ECA-A8E4-B57851DF4E11}"/>
              </a:ext>
            </a:extLst>
          </p:cNvPr>
          <p:cNvSpPr/>
          <p:nvPr/>
        </p:nvSpPr>
        <p:spPr>
          <a:xfrm>
            <a:off x="5058431" y="961058"/>
            <a:ext cx="6096000" cy="707886"/>
          </a:xfrm>
          <a:prstGeom prst="rect">
            <a:avLst/>
          </a:prstGeom>
        </p:spPr>
        <p:txBody>
          <a:bodyPr>
            <a:spAutoFit/>
          </a:bodyPr>
          <a:lstStyle/>
          <a:p>
            <a:pPr algn="ctr"/>
            <a:r>
              <a:rPr lang="en-US" sz="4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GREEDY ALGORITHM</a:t>
            </a:r>
            <a:endParaRPr lang="en-IN" sz="40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810930450"/>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39EC50A-248F-46D1-97CD-65A2766F75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4" name="Rectangle 13">
            <a:extLst>
              <a:ext uri="{FF2B5EF4-FFF2-40B4-BE49-F238E27FC236}">
                <a16:creationId xmlns:a16="http://schemas.microsoft.com/office/drawing/2014/main" id="{B4C843F0-96F8-4DFC-93E8-E3533F223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pic>
        <p:nvPicPr>
          <p:cNvPr id="5" name="Content Placeholder 4" descr="A picture containing holding, woman, white, people&#10;&#10;Description automatically generated">
            <a:extLst>
              <a:ext uri="{FF2B5EF4-FFF2-40B4-BE49-F238E27FC236}">
                <a16:creationId xmlns:a16="http://schemas.microsoft.com/office/drawing/2014/main" id="{3974A0F4-DFE1-4E36-99C2-9B43DC0E44D8}"/>
              </a:ext>
            </a:extLst>
          </p:cNvPr>
          <p:cNvPicPr>
            <a:picLocks noGrp="1" noChangeAspect="1"/>
          </p:cNvPicPr>
          <p:nvPr>
            <p:ph idx="1"/>
          </p:nvPr>
        </p:nvPicPr>
        <p:blipFill rotWithShape="1">
          <a:blip r:embed="rId2"/>
          <a:srcRect/>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A9FDF898-F081-4B69-B554-A41A0432645D}"/>
              </a:ext>
            </a:extLst>
          </p:cNvPr>
          <p:cNvSpPr>
            <a:spLocks noChangeArrowheads="1"/>
          </p:cNvSpPr>
          <p:nvPr/>
        </p:nvSpPr>
        <p:spPr bwMode="auto">
          <a:xfrm>
            <a:off x="1369172" y="2217599"/>
            <a:ext cx="9057718" cy="3139321"/>
          </a:xfrm>
          <a:prstGeom prst="rect">
            <a:avLst/>
          </a:prstGeom>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ctr" anchorCtr="0" compatLnSpc="1">
            <a:prstTxWarp prst="textNoShape">
              <a:avLst/>
            </a:prstTxWarp>
            <a:spAutoFit/>
          </a:bodyPr>
          <a:lstStyle/>
          <a:p>
            <a:pPr lvl="1" eaLnBrk="0" fontAlgn="base" hangingPunct="0">
              <a:spcBef>
                <a:spcPct val="0"/>
              </a:spcBef>
              <a:spcAft>
                <a:spcPct val="0"/>
              </a:spcAft>
            </a:pPr>
            <a:endParaRPr lang="en-US" altLang="en-US" dirty="0"/>
          </a:p>
          <a:p>
            <a:pPr lvl="1" eaLnBrk="0" fontAlgn="base" hangingPunct="0">
              <a:spcBef>
                <a:spcPct val="0"/>
              </a:spcBef>
              <a:spcAft>
                <a:spcPct val="0"/>
              </a:spcAft>
            </a:pPr>
            <a:r>
              <a:rPr lang="en-US" altLang="en-US" dirty="0"/>
              <a:t>In Fractional Knapsack, we can break items for maximizing the total value of knapsack. This problem in which we can break an item is also called the fractional knapsack problem.</a:t>
            </a:r>
          </a:p>
          <a:p>
            <a:pPr lvl="1" eaLnBrk="0" fontAlgn="base" hangingPunct="0">
              <a:spcBef>
                <a:spcPct val="0"/>
              </a:spcBef>
              <a:spcAft>
                <a:spcPct val="0"/>
              </a:spcAft>
            </a:pPr>
            <a:endParaRPr lang="en-US" altLang="en-US" dirty="0"/>
          </a:p>
          <a:p>
            <a:pPr lvl="1" eaLnBrk="0" fontAlgn="base" hangingPunct="0">
              <a:spcBef>
                <a:spcPct val="0"/>
              </a:spcBef>
              <a:spcAft>
                <a:spcPct val="0"/>
              </a:spcAft>
            </a:pPr>
            <a:r>
              <a:rPr lang="en-US" altLang="en-US" dirty="0"/>
              <a:t>An efficient solution is to use Greedy approach. The basic idea of the greedy approach is to calculate the ratio value/weight for each item and sort the item on basis of this ratio. Then take the item with the highest ratio and add them until we can’t add the next item as a whole and at the end add the next item as much as we can. Which will always be the optimal solution to this problem.</a:t>
            </a:r>
          </a:p>
          <a:p>
            <a:pPr lvl="0" eaLnBrk="0" fontAlgn="base" hangingPunct="0">
              <a:spcBef>
                <a:spcPct val="0"/>
              </a:spcBef>
              <a:spcAft>
                <a:spcPct val="0"/>
              </a:spcAft>
            </a:pPr>
            <a:endParaRPr lang="en-US" altLang="en-US" dirty="0"/>
          </a:p>
        </p:txBody>
      </p:sp>
      <p:sp>
        <p:nvSpPr>
          <p:cNvPr id="7" name="Rectangle 6">
            <a:extLst>
              <a:ext uri="{FF2B5EF4-FFF2-40B4-BE49-F238E27FC236}">
                <a16:creationId xmlns:a16="http://schemas.microsoft.com/office/drawing/2014/main" id="{5C1C90C0-8B4E-4382-9AD7-7966120D3E2A}"/>
              </a:ext>
            </a:extLst>
          </p:cNvPr>
          <p:cNvSpPr/>
          <p:nvPr/>
        </p:nvSpPr>
        <p:spPr>
          <a:xfrm>
            <a:off x="616226" y="921380"/>
            <a:ext cx="10959548" cy="830997"/>
          </a:xfrm>
          <a:prstGeom prst="rect">
            <a:avLst/>
          </a:prstGeom>
          <a:noFill/>
        </p:spPr>
        <p:txBody>
          <a:bodyPr wrap="square" lIns="91440" tIns="45720" rIns="91440" bIns="45720">
            <a:spAutoFit/>
          </a:bodyPr>
          <a:lstStyle/>
          <a:p>
            <a:pPr algn="ctr"/>
            <a:r>
              <a:rPr lang="en-US" sz="4800" b="1" cap="none" spc="0" dirty="0">
                <a:ln w="28575">
                  <a:solidFill>
                    <a:schemeClr val="tx1"/>
                  </a:solidFill>
                  <a:prstDash val="solid"/>
                </a:ln>
                <a:solidFill>
                  <a:srgbClr val="FFFFFF"/>
                </a:solidFill>
                <a:effectLst>
                  <a:outerShdw dist="38100" dir="2700000" algn="tl" rotWithShape="0">
                    <a:schemeClr val="accent2"/>
                  </a:outerShdw>
                </a:effectLst>
              </a:rPr>
              <a:t>Greedy </a:t>
            </a:r>
            <a:r>
              <a:rPr lang="en-US" sz="4800" b="1" dirty="0">
                <a:ln w="28575">
                  <a:solidFill>
                    <a:schemeClr val="tx1"/>
                  </a:solidFill>
                  <a:prstDash val="solid"/>
                </a:ln>
                <a:solidFill>
                  <a:srgbClr val="FFFFFF"/>
                </a:solidFill>
                <a:effectLst>
                  <a:outerShdw dist="38100" dir="2700000" algn="tl" rotWithShape="0">
                    <a:schemeClr val="accent2"/>
                  </a:outerShdw>
                </a:effectLst>
              </a:rPr>
              <a:t>Algorithm </a:t>
            </a:r>
            <a:endParaRPr lang="en-US" sz="4800" b="1" cap="none" spc="0" dirty="0">
              <a:ln w="28575">
                <a:solidFill>
                  <a:schemeClr val="tx1"/>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422575442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Custom 38">
      <a:dk1>
        <a:sysClr val="windowText" lastClr="000000"/>
      </a:dk1>
      <a:lt1>
        <a:sysClr val="window" lastClr="FFFFFF"/>
      </a:lt1>
      <a:dk2>
        <a:srgbClr val="505046"/>
      </a:dk2>
      <a:lt2>
        <a:srgbClr val="EEECE1"/>
      </a:lt2>
      <a:accent1>
        <a:srgbClr val="EE462D"/>
      </a:accent1>
      <a:accent2>
        <a:srgbClr val="595A85"/>
      </a:accent2>
      <a:accent3>
        <a:srgbClr val="8D6F5B"/>
      </a:accent3>
      <a:accent4>
        <a:srgbClr val="FABD2F"/>
      </a:accent4>
      <a:accent5>
        <a:srgbClr val="AF8073"/>
      </a:accent5>
      <a:accent6>
        <a:srgbClr val="787880"/>
      </a:accent6>
      <a:hlink>
        <a:srgbClr val="CC8D00"/>
      </a:hlink>
      <a:folHlink>
        <a:srgbClr val="82829E"/>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659927E4-E194-47BE-91C2-B87D50CF51DB}">
  <ds:schemaRefs>
    <ds:schemaRef ds:uri="http://schemas.microsoft.com/sharepoint/v3/contenttype/forms"/>
  </ds:schemaRefs>
</ds:datastoreItem>
</file>

<file path=customXml/itemProps2.xml><?xml version="1.0" encoding="utf-8"?>
<ds:datastoreItem xmlns:ds="http://schemas.openxmlformats.org/officeDocument/2006/customXml" ds:itemID="{E34A532A-EA0D-41F9-B458-AF9358EF2F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E92E9E5-79AF-4029-8FCA-9C327D54FD8F}">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otalTime>0</TotalTime>
  <Words>1165</Words>
  <Application>Microsoft Office PowerPoint</Application>
  <PresentationFormat>Widescreen</PresentationFormat>
  <Paragraphs>56</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Avenir Next LT Pro</vt:lpstr>
      <vt:lpstr>Avenir Next LT Pro Light</vt:lpstr>
      <vt:lpstr>Garamond</vt:lpstr>
      <vt:lpstr>SavonVTI</vt:lpstr>
      <vt:lpstr>PowerPoint Presentation</vt:lpstr>
      <vt:lpstr>Design and analysis of algorithms</vt:lpstr>
      <vt:lpstr>PowerPoint Presentation</vt:lpstr>
      <vt:lpstr>In computer science, divide and conquer is an algorithm design paradigm based on multi-branched recursion. A divide-and-conquer algorithm works by recursively breaking down a problem into two or more sub-problems of the same or related type, until these become simple enough to be solved directly. The solutions to the sub-problems are then combined to give a solution to the original problem. </vt:lpstr>
      <vt:lpstr>PowerPoint Presentation</vt:lpstr>
      <vt:lpstr> Branch and bound is an algorithm design paradigm for discrete and combinatorial optimization problems, as well as mathematical optimization. A branch-and-bound algorithm consists of a systematic enumeration of candidate solutions by means of state space search: the set of candidate solutions is thought of as forming a rooted tree with the full set at the root. The algorithm explores branches of this tree, which represent subsets of the solution set. Before enumerating the candidate solutions of a branch, the branch is checked against upper and lower estimated bounds on the optimal solution and is discarded if it cannot produce a better solution than the best one found so far by the algorithm.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2020-04-05T17:33:47Z</dcterms:created>
  <dcterms:modified xsi:type="dcterms:W3CDTF">2020-04-16T16:12:34Z</dcterms:modified>
</cp:coreProperties>
</file>